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521" r:id="rId1"/>
  </p:sldMasterIdLst>
  <p:notesMasterIdLst>
    <p:notesMasterId r:id="rId26"/>
  </p:notesMasterIdLst>
  <p:handoutMasterIdLst>
    <p:handoutMasterId r:id="rId27"/>
  </p:handoutMasterIdLst>
  <p:sldIdLst>
    <p:sldId id="256" r:id="rId2"/>
    <p:sldId id="276" r:id="rId3"/>
    <p:sldId id="265" r:id="rId4"/>
    <p:sldId id="266" r:id="rId5"/>
    <p:sldId id="283" r:id="rId6"/>
    <p:sldId id="290" r:id="rId7"/>
    <p:sldId id="284" r:id="rId8"/>
    <p:sldId id="285" r:id="rId9"/>
    <p:sldId id="286" r:id="rId10"/>
    <p:sldId id="291" r:id="rId11"/>
    <p:sldId id="279" r:id="rId12"/>
    <p:sldId id="278" r:id="rId13"/>
    <p:sldId id="292" r:id="rId14"/>
    <p:sldId id="287" r:id="rId15"/>
    <p:sldId id="288" r:id="rId16"/>
    <p:sldId id="289" r:id="rId17"/>
    <p:sldId id="280" r:id="rId18"/>
    <p:sldId id="295" r:id="rId19"/>
    <p:sldId id="293" r:id="rId20"/>
    <p:sldId id="275" r:id="rId21"/>
    <p:sldId id="297" r:id="rId22"/>
    <p:sldId id="298" r:id="rId23"/>
    <p:sldId id="296" r:id="rId24"/>
    <p:sldId id="282" r:id="rId25"/>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9D6"/>
    <a:srgbClr val="F75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662" autoAdjust="0"/>
  </p:normalViewPr>
  <p:slideViewPr>
    <p:cSldViewPr snapToGrid="0">
      <p:cViewPr varScale="1">
        <p:scale>
          <a:sx n="112" d="100"/>
          <a:sy n="112" d="100"/>
        </p:scale>
        <p:origin x="162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3FEC1B4A-6A7B-4B24-8AFA-3E6D7B2E75C6}" type="datetime1">
              <a:rPr lang="zh-TW" altLang="en-US" smtClean="0"/>
              <a:pPr/>
              <a:t>11/11/2013</a:t>
            </a:fld>
            <a:endParaRPr lang="zh-TW" altLang="en-US"/>
          </a:p>
        </p:txBody>
      </p:sp>
      <p:sp>
        <p:nvSpPr>
          <p:cNvPr id="4" name="頁尾版面配置區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2DD5CC69-84D1-4001-9DC9-C36797CB49A7}" type="slidenum">
              <a:rPr lang="zh-TW" altLang="en-US" smtClean="0"/>
              <a:pPr/>
              <a:t>‹#›</a:t>
            </a:fld>
            <a:endParaRPr lang="zh-TW" altLang="en-US"/>
          </a:p>
        </p:txBody>
      </p:sp>
    </p:spTree>
    <p:extLst>
      <p:ext uri="{BB962C8B-B14F-4D97-AF65-F5344CB8AC3E}">
        <p14:creationId xmlns:p14="http://schemas.microsoft.com/office/powerpoint/2010/main" val="3271216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A0894ED7-EFE8-4B00-A927-2E9D3098D6AE}" type="datetime1">
              <a:rPr lang="zh-TW" altLang="en-US" smtClean="0"/>
              <a:pPr/>
              <a:t>11/11/2013</a:t>
            </a:fld>
            <a:endParaRPr lang="zh-TW" altLang="en-US"/>
          </a:p>
        </p:txBody>
      </p:sp>
      <p:sp>
        <p:nvSpPr>
          <p:cNvPr id="4" name="投影片圖像版面配置區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28346472-0011-42C0-9228-968370120256}" type="slidenum">
              <a:rPr lang="zh-TW" altLang="en-US" smtClean="0"/>
              <a:pPr/>
              <a:t>‹#›</a:t>
            </a:fld>
            <a:endParaRPr lang="zh-TW" altLang="en-US"/>
          </a:p>
        </p:txBody>
      </p:sp>
    </p:spTree>
    <p:extLst>
      <p:ext uri="{BB962C8B-B14F-4D97-AF65-F5344CB8AC3E}">
        <p14:creationId xmlns:p14="http://schemas.microsoft.com/office/powerpoint/2010/main" val="6048720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0"/>
          </p:nvPr>
        </p:nvSpPr>
        <p:spPr/>
        <p:txBody>
          <a:bodyPr/>
          <a:lstStyle/>
          <a:p>
            <a:fld id="{28346472-0011-42C0-9228-968370120256}" type="slidenum">
              <a:rPr lang="zh-TW" altLang="en-US" smtClean="0"/>
              <a:pPr/>
              <a:t>1</a:t>
            </a:fld>
            <a:endParaRPr lang="zh-TW" altLang="en-US"/>
          </a:p>
        </p:txBody>
      </p:sp>
    </p:spTree>
    <p:extLst>
      <p:ext uri="{BB962C8B-B14F-4D97-AF65-F5344CB8AC3E}">
        <p14:creationId xmlns:p14="http://schemas.microsoft.com/office/powerpoint/2010/main" val="324616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1.Each base defines a </a:t>
            </a:r>
            <a:r>
              <a:rPr lang="en-US" altLang="zh-TW" sz="1200" b="1" dirty="0" smtClean="0"/>
              <a:t>supporting plane</a:t>
            </a:r>
            <a:r>
              <a:rPr lang="en-US" altLang="zh-TW" sz="1200" dirty="0" smtClean="0"/>
              <a:t>.</a:t>
            </a:r>
          </a:p>
          <a:p>
            <a:r>
              <a:rPr lang="en-US" altLang="zh-TW" sz="1200" dirty="0" smtClean="0"/>
              <a:t>2.Define the </a:t>
            </a:r>
            <a:r>
              <a:rPr lang="en-US" altLang="zh-TW" sz="1200" b="1" dirty="0" smtClean="0"/>
              <a:t>supporting polygon </a:t>
            </a:r>
            <a:r>
              <a:rPr lang="en-US" altLang="zh-TW" sz="1200" dirty="0" smtClean="0"/>
              <a:t>of a base as 2D convex hull of the base points in the supporting plane.</a:t>
            </a: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10</a:t>
            </a:fld>
            <a:endParaRPr lang="zh-TW" altLang="en-US"/>
          </a:p>
        </p:txBody>
      </p:sp>
    </p:spTree>
    <p:extLst>
      <p:ext uri="{BB962C8B-B14F-4D97-AF65-F5344CB8AC3E}">
        <p14:creationId xmlns:p14="http://schemas.microsoft.com/office/powerpoint/2010/main" val="415696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1.Each base defines a </a:t>
            </a:r>
            <a:r>
              <a:rPr lang="en-US" altLang="zh-TW" sz="1200" b="1" dirty="0" smtClean="0"/>
              <a:t>supporting plane</a:t>
            </a:r>
            <a:r>
              <a:rPr lang="en-US" altLang="zh-TW" sz="1200" dirty="0" smtClean="0"/>
              <a:t>.</a:t>
            </a:r>
          </a:p>
          <a:p>
            <a:r>
              <a:rPr lang="en-US" altLang="zh-TW" sz="1200" dirty="0" smtClean="0"/>
              <a:t>2.Define the </a:t>
            </a:r>
            <a:r>
              <a:rPr lang="en-US" altLang="zh-TW" sz="1200" b="1" dirty="0" smtClean="0"/>
              <a:t>supporting polygon </a:t>
            </a:r>
            <a:r>
              <a:rPr lang="en-US" altLang="zh-TW" sz="1200" dirty="0" smtClean="0"/>
              <a:t>of a base as 2D convex hull of the base points in the supporting plane.</a:t>
            </a:r>
          </a:p>
          <a:p>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3.Compute the center of mass as the weighted average of the face </a:t>
            </a:r>
            <a:r>
              <a:rPr lang="en-US" altLang="zh-TW" dirty="0" err="1" smtClean="0"/>
              <a:t>barycenter</a:t>
            </a:r>
            <a:r>
              <a:rPr lang="en-US" altLang="zh-TW" dirty="0" smtClean="0"/>
              <a:t> of the mesh.</a:t>
            </a:r>
          </a:p>
          <a:p>
            <a:r>
              <a:rPr lang="en-US" altLang="zh-TW" dirty="0" smtClean="0"/>
              <a:t>4.</a:t>
            </a:r>
            <a:r>
              <a:rPr lang="en-US" altLang="zh-TW" sz="1200" b="0" i="0" u="none" strike="noStrike" kern="1200" baseline="0" dirty="0" smtClean="0">
                <a:solidFill>
                  <a:schemeClr val="tx1"/>
                </a:solidFill>
                <a:latin typeface="+mn-lt"/>
                <a:ea typeface="+mn-ea"/>
                <a:cs typeface="+mn-cs"/>
              </a:rPr>
              <a:t> For each candidate base we check whether the projection of the center of mass to the supporting plane is inside the supporting polygon and discard the candidates for which the projection is outside.</a:t>
            </a:r>
            <a:endParaRPr lang="en-US" altLang="zh-TW" dirty="0" smtClean="0"/>
          </a:p>
          <a:p>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11</a:t>
            </a:fld>
            <a:endParaRPr lang="zh-TW" altLang="en-US"/>
          </a:p>
        </p:txBody>
      </p:sp>
    </p:spTree>
    <p:extLst>
      <p:ext uri="{BB962C8B-B14F-4D97-AF65-F5344CB8AC3E}">
        <p14:creationId xmlns:p14="http://schemas.microsoft.com/office/powerpoint/2010/main" val="36147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 b2 and b3</a:t>
            </a:r>
            <a:r>
              <a:rPr lang="en-US" altLang="zh-TW" baseline="0" dirty="0" smtClean="0"/>
              <a:t> better than b1.</a:t>
            </a:r>
          </a:p>
          <a:p>
            <a:r>
              <a:rPr lang="en-US" altLang="zh-TW" baseline="0" dirty="0" smtClean="0"/>
              <a:t>2. b2 has worse stability than b1.</a:t>
            </a:r>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13</a:t>
            </a:fld>
            <a:endParaRPr lang="zh-TW" altLang="en-US"/>
          </a:p>
        </p:txBody>
      </p:sp>
    </p:spTree>
    <p:extLst>
      <p:ext uri="{BB962C8B-B14F-4D97-AF65-F5344CB8AC3E}">
        <p14:creationId xmlns:p14="http://schemas.microsoft.com/office/powerpoint/2010/main" val="341266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 b1 and b3</a:t>
            </a:r>
            <a:r>
              <a:rPr lang="en-US" altLang="zh-TW" baseline="0" dirty="0" smtClean="0"/>
              <a:t> better than b2.</a:t>
            </a:r>
          </a:p>
          <a:p>
            <a:r>
              <a:rPr lang="en-US" altLang="zh-TW" baseline="0" dirty="0" smtClean="0"/>
              <a:t>2. b1 and b2 have same degree of symmetry. </a:t>
            </a:r>
            <a:endParaRPr lang="zh-TW" altLang="en-US" dirty="0" smtClean="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14</a:t>
            </a:fld>
            <a:endParaRPr lang="zh-TW" altLang="en-US"/>
          </a:p>
        </p:txBody>
      </p:sp>
    </p:spTree>
    <p:extLst>
      <p:ext uri="{BB962C8B-B14F-4D97-AF65-F5344CB8AC3E}">
        <p14:creationId xmlns:p14="http://schemas.microsoft.com/office/powerpoint/2010/main" val="367233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Necessary geometry attributes for orientation discrimination are largely unrelated to specific model shapes.</a:t>
            </a:r>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24</a:t>
            </a:fld>
            <a:endParaRPr lang="zh-TW" altLang="en-US"/>
          </a:p>
        </p:txBody>
      </p:sp>
    </p:spTree>
    <p:extLst>
      <p:ext uri="{BB962C8B-B14F-4D97-AF65-F5344CB8AC3E}">
        <p14:creationId xmlns:p14="http://schemas.microsoft.com/office/powerpoint/2010/main" val="305956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5" name="投影片編號版面配置區 4"/>
          <p:cNvSpPr>
            <a:spLocks noGrp="1"/>
          </p:cNvSpPr>
          <p:nvPr>
            <p:ph type="sldNum" sz="quarter" idx="10"/>
          </p:nvPr>
        </p:nvSpPr>
        <p:spPr/>
        <p:txBody>
          <a:bodyPr/>
          <a:lstStyle/>
          <a:p>
            <a:fld id="{28346472-0011-42C0-9228-968370120256}" type="slidenum">
              <a:rPr lang="zh-TW" altLang="en-US" smtClean="0"/>
              <a:pPr/>
              <a:t>2</a:t>
            </a:fld>
            <a:endParaRPr lang="zh-TW" altLang="en-US"/>
          </a:p>
        </p:txBody>
      </p:sp>
    </p:spTree>
    <p:extLst>
      <p:ext uri="{BB962C8B-B14F-4D97-AF65-F5344CB8AC3E}">
        <p14:creationId xmlns:p14="http://schemas.microsoft.com/office/powerpoint/2010/main" val="32976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3</a:t>
            </a:fld>
            <a:endParaRPr lang="zh-TW" altLang="en-US"/>
          </a:p>
        </p:txBody>
      </p:sp>
    </p:spTree>
    <p:extLst>
      <p:ext uri="{BB962C8B-B14F-4D97-AF65-F5344CB8AC3E}">
        <p14:creationId xmlns:p14="http://schemas.microsoft.com/office/powerpoint/2010/main" val="83463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objects are stand on a flat surface, each of them has a </a:t>
            </a:r>
            <a:r>
              <a:rPr lang="en-US" altLang="zh-TW" b="1" dirty="0" smtClean="0"/>
              <a:t>natural base</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4</a:t>
            </a:fld>
            <a:endParaRPr lang="zh-TW" altLang="en-US"/>
          </a:p>
        </p:txBody>
      </p:sp>
    </p:spTree>
    <p:extLst>
      <p:ext uri="{BB962C8B-B14F-4D97-AF65-F5344CB8AC3E}">
        <p14:creationId xmlns:p14="http://schemas.microsoft.com/office/powerpoint/2010/main" val="156969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Font typeface="Wingdings" panose="05000000000000000000" pitchFamily="2" charset="2"/>
              <a:buChar char="u"/>
            </a:pPr>
            <a:r>
              <a:rPr lang="en-US" altLang="zh-TW" dirty="0" smtClean="0"/>
              <a:t>Extract a set of </a:t>
            </a:r>
            <a:r>
              <a:rPr lang="en-US" altLang="zh-TW" b="1" dirty="0" smtClean="0"/>
              <a:t>candidate bases</a:t>
            </a:r>
            <a:r>
              <a:rPr lang="en-US" altLang="zh-TW" i="1" dirty="0" smtClean="0"/>
              <a:t> </a:t>
            </a:r>
            <a:r>
              <a:rPr lang="en-US" altLang="zh-TW" dirty="0" smtClean="0"/>
              <a:t>by analyzing the object’s convex hull.</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5</a:t>
            </a:fld>
            <a:endParaRPr lang="zh-TW" altLang="en-US"/>
          </a:p>
        </p:txBody>
      </p:sp>
    </p:spTree>
    <p:extLst>
      <p:ext uri="{BB962C8B-B14F-4D97-AF65-F5344CB8AC3E}">
        <p14:creationId xmlns:p14="http://schemas.microsoft.com/office/powerpoint/2010/main" val="156864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Font typeface="Wingdings" panose="05000000000000000000" pitchFamily="2" charset="2"/>
              <a:buChar char="u"/>
            </a:pPr>
            <a:r>
              <a:rPr lang="en-US" altLang="zh-TW" dirty="0" smtClean="0"/>
              <a:t>Extract a set of </a:t>
            </a:r>
            <a:r>
              <a:rPr lang="en-US" altLang="zh-TW" b="1" dirty="0" smtClean="0"/>
              <a:t>candidate bases</a:t>
            </a:r>
            <a:r>
              <a:rPr lang="en-US" altLang="zh-TW" i="1" dirty="0" smtClean="0"/>
              <a:t> </a:t>
            </a:r>
            <a:r>
              <a:rPr lang="en-US" altLang="zh-TW" dirty="0" smtClean="0"/>
              <a:t>by analyzing the object’s convex hull.</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6</a:t>
            </a:fld>
            <a:endParaRPr lang="zh-TW" altLang="en-US"/>
          </a:p>
        </p:txBody>
      </p:sp>
    </p:spTree>
    <p:extLst>
      <p:ext uri="{BB962C8B-B14F-4D97-AF65-F5344CB8AC3E}">
        <p14:creationId xmlns:p14="http://schemas.microsoft.com/office/powerpoint/2010/main" val="173404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buFont typeface="Wingdings" panose="05000000000000000000" pitchFamily="2" charset="2"/>
              <a:buChar char="u"/>
            </a:pPr>
            <a:r>
              <a:rPr lang="en-US" altLang="zh-TW" dirty="0" smtClean="0"/>
              <a:t>Assign them </a:t>
            </a:r>
            <a:r>
              <a:rPr lang="en-US" altLang="zh-TW" b="1" dirty="0" smtClean="0"/>
              <a:t>geometric attributes</a:t>
            </a:r>
            <a:r>
              <a:rPr lang="en-US" altLang="zh-TW" dirty="0" smtClean="0"/>
              <a:t>, which convey information that distinguishes the natural base.</a:t>
            </a:r>
            <a:r>
              <a:rPr lang="en-US" altLang="zh-TW" b="1" dirty="0" smtClean="0"/>
              <a:t> </a:t>
            </a:r>
            <a:endParaRPr lang="zh-TW" altLang="en-US" b="1" dirty="0" smtClean="0"/>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7</a:t>
            </a:fld>
            <a:endParaRPr lang="zh-TW" altLang="en-US"/>
          </a:p>
        </p:txBody>
      </p:sp>
    </p:spTree>
    <p:extLst>
      <p:ext uri="{BB962C8B-B14F-4D97-AF65-F5344CB8AC3E}">
        <p14:creationId xmlns:p14="http://schemas.microsoft.com/office/powerpoint/2010/main" val="313872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buFont typeface="Wingdings" panose="05000000000000000000" pitchFamily="2" charset="2"/>
              <a:buChar char="u"/>
            </a:pPr>
            <a:r>
              <a:rPr lang="en-US" altLang="zh-TW" b="1" dirty="0" smtClean="0"/>
              <a:t>Combine</a:t>
            </a:r>
            <a:r>
              <a:rPr lang="en-US" altLang="zh-TW" b="1" baseline="0" dirty="0" smtClean="0"/>
              <a:t> a RF and a SVM to be the assessment function.</a:t>
            </a:r>
            <a:endParaRPr lang="en-US" altLang="zh-TW" b="1" dirty="0" smtClean="0"/>
          </a:p>
          <a:p>
            <a:endParaRPr lang="zh-TW" altLang="en-US" dirty="0"/>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8</a:t>
            </a:fld>
            <a:endParaRPr lang="zh-TW" altLang="en-US"/>
          </a:p>
        </p:txBody>
      </p:sp>
    </p:spTree>
    <p:extLst>
      <p:ext uri="{BB962C8B-B14F-4D97-AF65-F5344CB8AC3E}">
        <p14:creationId xmlns:p14="http://schemas.microsoft.com/office/powerpoint/2010/main" val="401384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buFont typeface="Wingdings" panose="05000000000000000000" pitchFamily="2" charset="2"/>
              <a:buChar char="u"/>
            </a:pPr>
            <a:r>
              <a:rPr lang="en-US" altLang="zh-TW" dirty="0" smtClean="0"/>
              <a:t>Each candidate base of an object is scored and upright orientation is finally determined</a:t>
            </a:r>
            <a:r>
              <a:rPr lang="en-US" altLang="zh-TW" baseline="0" dirty="0" smtClean="0"/>
              <a:t> by the highest score.</a:t>
            </a:r>
            <a:r>
              <a:rPr lang="en-US" altLang="zh-TW" dirty="0" smtClean="0"/>
              <a:t> </a:t>
            </a:r>
          </a:p>
        </p:txBody>
      </p:sp>
      <p:sp>
        <p:nvSpPr>
          <p:cNvPr id="4" name="投影片編號版面配置區 3"/>
          <p:cNvSpPr>
            <a:spLocks noGrp="1"/>
          </p:cNvSpPr>
          <p:nvPr>
            <p:ph type="sldNum" sz="quarter" idx="10"/>
          </p:nvPr>
        </p:nvSpPr>
        <p:spPr/>
        <p:txBody>
          <a:bodyPr/>
          <a:lstStyle/>
          <a:p>
            <a:fld id="{28346472-0011-42C0-9228-968370120256}" type="slidenum">
              <a:rPr lang="zh-TW" altLang="en-US" smtClean="0"/>
              <a:pPr/>
              <a:t>9</a:t>
            </a:fld>
            <a:endParaRPr lang="zh-TW" altLang="en-US"/>
          </a:p>
        </p:txBody>
      </p:sp>
    </p:spTree>
    <p:extLst>
      <p:ext uri="{BB962C8B-B14F-4D97-AF65-F5344CB8AC3E}">
        <p14:creationId xmlns:p14="http://schemas.microsoft.com/office/powerpoint/2010/main" val="41654664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258E5A3-8AF5-4873-9E98-1BA9FB887801}" type="datetime1">
              <a:rPr lang="en-US" altLang="zh-TW" smtClean="0"/>
              <a:pPr/>
              <a:t>11/11/2013</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047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1833866-0B47-46CD-8C08-0C425E9FDF3B}" type="datetime1">
              <a:rPr lang="en-US" altLang="zh-TW" smtClean="0"/>
              <a:pPr/>
              <a:t>11/11/2013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427450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5311151-6EAC-44D8-B977-8C3E8F320B03}" type="datetime1">
              <a:rPr lang="en-US" altLang="zh-TW" smtClean="0"/>
              <a:pPr/>
              <a:t>11/11/2013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336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25268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18851BE-656F-481E-B8D6-56A3BB168A33}" type="datetime1">
              <a:rPr lang="en-US" altLang="zh-TW" smtClean="0"/>
              <a:pPr/>
              <a:t>11/11/2013</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306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651CE02-6A55-43B2-84C2-13E1890F25DD}" type="datetime1">
              <a:rPr lang="en-US" altLang="zh-TW" smtClean="0"/>
              <a:pPr/>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09134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29D3C87-DCD7-459D-B32A-92E348798398}" type="datetime1">
              <a:rPr lang="en-US" altLang="zh-TW" smtClean="0"/>
              <a:pPr/>
              <a:t>11/11/2013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57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68F58BB-FD5D-4664-AC93-D732F8987526}" type="datetime1">
              <a:rPr lang="en-US" altLang="zh-TW" smtClean="0"/>
              <a:pPr/>
              <a:t>11/11/2013</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50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F85B-7736-4092-B425-D7C6AF296130}" type="datetime1">
              <a:rPr lang="en-US" altLang="zh-TW" smtClean="0"/>
              <a:pPr/>
              <a:t>11/11/2013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65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B999572-568C-4572-A371-6BAD0DB698D2}" type="datetime1">
              <a:rPr lang="en-US" altLang="zh-TW" smtClean="0"/>
              <a:pPr/>
              <a:t>11/11/2013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51050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554D78DE-2269-4E68-B618-1ECB9BFC0131}" type="datetime1">
              <a:rPr lang="en-US" altLang="zh-TW" smtClean="0"/>
              <a:pPr/>
              <a:t>11/11/2013</a:t>
            </a:fld>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56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C332F05-94C6-4242-AA49-13662EED90AF}" type="datetime1">
              <a:rPr lang="en-US" altLang="zh-TW" smtClean="0"/>
              <a:pPr/>
              <a:t>11/11/2013</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7629101"/>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hf hdr="0" ftr="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3"/>
          <p:cNvSpPr>
            <a:spLocks noGrp="1"/>
          </p:cNvSpPr>
          <p:nvPr>
            <p:ph type="ctrTitle"/>
          </p:nvPr>
        </p:nvSpPr>
        <p:spPr>
          <a:xfrm>
            <a:off x="720436" y="1320800"/>
            <a:ext cx="7727096" cy="3093356"/>
          </a:xfrm>
        </p:spPr>
        <p:txBody>
          <a:bodyPr anchor="ctr">
            <a:noAutofit/>
          </a:bodyPr>
          <a:lstStyle/>
          <a:p>
            <a:pPr algn="ctr"/>
            <a:r>
              <a:rPr lang="en-US" altLang="zh-TW" sz="4800" b="1" dirty="0"/>
              <a:t>Upright Orientation </a:t>
            </a:r>
            <a:r>
              <a:rPr lang="en-US" altLang="zh-TW" sz="4800" b="1" dirty="0" smtClean="0"/>
              <a:t/>
            </a:r>
            <a:br>
              <a:rPr lang="en-US" altLang="zh-TW" sz="4800" b="1" dirty="0" smtClean="0"/>
            </a:br>
            <a:r>
              <a:rPr lang="en-US" altLang="zh-TW" sz="5400" b="1" dirty="0" smtClean="0"/>
              <a:t>of</a:t>
            </a:r>
            <a:r>
              <a:rPr lang="en-US" altLang="zh-TW" sz="4800" b="1" dirty="0" smtClean="0"/>
              <a:t> </a:t>
            </a:r>
            <a:br>
              <a:rPr lang="en-US" altLang="zh-TW" sz="4800" b="1" dirty="0" smtClean="0"/>
            </a:br>
            <a:r>
              <a:rPr lang="en-US" altLang="zh-TW" sz="4800" b="1" dirty="0" smtClean="0"/>
              <a:t>Man-Made </a:t>
            </a:r>
            <a:r>
              <a:rPr lang="en-US" altLang="zh-TW" sz="4800" b="1" dirty="0"/>
              <a:t>Objects</a:t>
            </a:r>
            <a:endParaRPr lang="zh-TW" altLang="en-US" sz="4800" b="1" dirty="0"/>
          </a:p>
        </p:txBody>
      </p:sp>
      <p:sp>
        <p:nvSpPr>
          <p:cNvPr id="2" name="日期版面配置區 1"/>
          <p:cNvSpPr>
            <a:spLocks noGrp="1"/>
          </p:cNvSpPr>
          <p:nvPr>
            <p:ph type="dt" sz="half" idx="10"/>
          </p:nvPr>
        </p:nvSpPr>
        <p:spPr>
          <a:xfrm>
            <a:off x="7435272" y="6272785"/>
            <a:ext cx="1012259" cy="365125"/>
          </a:xfrm>
        </p:spPr>
        <p:txBody>
          <a:bodyPr/>
          <a:lstStyle/>
          <a:p>
            <a:fld id="{8D0CDDA9-C1ED-466A-B6B8-C4A51E4E8E1E}" type="datetime1">
              <a:rPr lang="en-US" altLang="zh-TW" smtClean="0"/>
              <a:pPr/>
              <a:t>11/11/2013</a:t>
            </a:fld>
            <a:endParaRPr lang="en-US" dirty="0"/>
          </a:p>
        </p:txBody>
      </p:sp>
      <p:graphicFrame>
        <p:nvGraphicFramePr>
          <p:cNvPr id="3" name="表格 2"/>
          <p:cNvGraphicFramePr>
            <a:graphicFrameLocks noGrp="1"/>
          </p:cNvGraphicFramePr>
          <p:nvPr>
            <p:extLst>
              <p:ext uri="{D42A27DB-BD31-4B8C-83A1-F6EECF244321}">
                <p14:modId xmlns:p14="http://schemas.microsoft.com/office/powerpoint/2010/main" val="3582737514"/>
              </p:ext>
            </p:extLst>
          </p:nvPr>
        </p:nvGraphicFramePr>
        <p:xfrm>
          <a:off x="701964" y="4414156"/>
          <a:ext cx="7745567" cy="1310640"/>
        </p:xfrm>
        <a:graphic>
          <a:graphicData uri="http://schemas.openxmlformats.org/drawingml/2006/table">
            <a:tbl>
              <a:tblPr firstRow="1" bandRow="1">
                <a:tableStyleId>{2D5ABB26-0587-4C30-8999-92F81FD0307C}</a:tableStyleId>
              </a:tblPr>
              <a:tblGrid>
                <a:gridCol w="3177309"/>
                <a:gridCol w="4568258"/>
              </a:tblGrid>
              <a:tr h="1310640">
                <a:tc>
                  <a:txBody>
                    <a:bodyPr/>
                    <a:lstStyle/>
                    <a:p>
                      <a:pPr>
                        <a:lnSpc>
                          <a:spcPct val="100000"/>
                        </a:lnSpc>
                      </a:pPr>
                      <a:r>
                        <a:rPr lang="en-US" altLang="zh-TW" sz="2000" b="1" cap="none" dirty="0" err="1" smtClean="0">
                          <a:effectLst/>
                        </a:rPr>
                        <a:t>Hongbo</a:t>
                      </a:r>
                      <a:r>
                        <a:rPr lang="en-US" altLang="zh-TW" sz="2000" b="1" cap="none" dirty="0" smtClean="0">
                          <a:effectLst/>
                        </a:rPr>
                        <a:t> Fu</a:t>
                      </a:r>
                      <a:r>
                        <a:rPr lang="en-US" altLang="zh-TW" sz="1050" b="1" cap="none" dirty="0" smtClean="0">
                          <a:effectLst/>
                        </a:rPr>
                        <a:t>(1)</a:t>
                      </a:r>
                      <a:r>
                        <a:rPr lang="en-US" altLang="zh-TW" sz="1800" b="1" cap="none" dirty="0" smtClean="0">
                          <a:effectLst/>
                        </a:rPr>
                        <a:t>  </a:t>
                      </a:r>
                    </a:p>
                    <a:p>
                      <a:pPr>
                        <a:lnSpc>
                          <a:spcPct val="100000"/>
                        </a:lnSpc>
                      </a:pPr>
                      <a:r>
                        <a:rPr lang="en-US" altLang="zh-TW" sz="2000" b="1" cap="none" dirty="0" smtClean="0">
                          <a:effectLst/>
                        </a:rPr>
                        <a:t>Daniel Cohen-Or</a:t>
                      </a:r>
                      <a:r>
                        <a:rPr lang="en-US" altLang="zh-TW" sz="1050" b="1" cap="none" dirty="0" smtClean="0">
                          <a:effectLst/>
                        </a:rPr>
                        <a:t>(2)</a:t>
                      </a:r>
                      <a:r>
                        <a:rPr lang="en-US" altLang="zh-TW" sz="1800" b="1" cap="none" dirty="0" smtClean="0">
                          <a:effectLst/>
                        </a:rPr>
                        <a:t>  </a:t>
                      </a:r>
                    </a:p>
                    <a:p>
                      <a:pPr>
                        <a:lnSpc>
                          <a:spcPct val="100000"/>
                        </a:lnSpc>
                      </a:pPr>
                      <a:r>
                        <a:rPr lang="en-US" altLang="zh-TW" sz="2000" b="1" cap="none" dirty="0" smtClean="0">
                          <a:effectLst/>
                        </a:rPr>
                        <a:t>Gideon </a:t>
                      </a:r>
                      <a:r>
                        <a:rPr lang="en-US" altLang="zh-TW" sz="2000" b="1" cap="none" dirty="0" err="1" smtClean="0">
                          <a:effectLst/>
                        </a:rPr>
                        <a:t>Dror</a:t>
                      </a:r>
                      <a:r>
                        <a:rPr lang="en-US" altLang="zh-TW" sz="1050" b="1" cap="none" dirty="0" smtClean="0">
                          <a:effectLst/>
                        </a:rPr>
                        <a:t>(3)</a:t>
                      </a:r>
                      <a:r>
                        <a:rPr lang="en-US" altLang="zh-TW" sz="1800" b="1" cap="none" dirty="0" smtClean="0">
                          <a:effectLst/>
                        </a:rPr>
                        <a:t>  </a:t>
                      </a:r>
                    </a:p>
                    <a:p>
                      <a:pPr>
                        <a:lnSpc>
                          <a:spcPct val="100000"/>
                        </a:lnSpc>
                      </a:pPr>
                      <a:r>
                        <a:rPr lang="en-US" altLang="zh-TW" sz="2000" b="1" cap="none" dirty="0" err="1" smtClean="0">
                          <a:effectLst/>
                        </a:rPr>
                        <a:t>Alla</a:t>
                      </a:r>
                      <a:r>
                        <a:rPr lang="en-US" altLang="zh-TW" sz="2000" b="1" cap="none" dirty="0" smtClean="0">
                          <a:effectLst/>
                        </a:rPr>
                        <a:t> </a:t>
                      </a:r>
                      <a:r>
                        <a:rPr lang="en-US" altLang="zh-TW" sz="2000" b="1" cap="none" dirty="0" err="1" smtClean="0">
                          <a:effectLst/>
                        </a:rPr>
                        <a:t>Sheffer</a:t>
                      </a:r>
                      <a:r>
                        <a:rPr lang="en-US" altLang="zh-TW" sz="1050" b="1" cap="none" dirty="0" smtClean="0">
                          <a:effectLst/>
                        </a:rPr>
                        <a:t>(1)</a:t>
                      </a:r>
                    </a:p>
                  </a:txBody>
                  <a:tcPr/>
                </a:tc>
                <a:tc>
                  <a:txBody>
                    <a:bodyPr/>
                    <a:lstStyle/>
                    <a:p>
                      <a:pPr>
                        <a:lnSpc>
                          <a:spcPct val="100000"/>
                        </a:lnSpc>
                      </a:pPr>
                      <a:endParaRPr lang="en-US" altLang="zh-TW" sz="1600" cap="none" dirty="0" smtClean="0">
                        <a:effectLst/>
                      </a:endParaRPr>
                    </a:p>
                    <a:p>
                      <a:pPr>
                        <a:lnSpc>
                          <a:spcPct val="100000"/>
                        </a:lnSpc>
                      </a:pPr>
                      <a:endParaRPr lang="en-US" altLang="zh-TW" sz="1600" cap="none" dirty="0" smtClean="0">
                        <a:effectLst/>
                      </a:endParaRPr>
                    </a:p>
                    <a:p>
                      <a:pPr>
                        <a:lnSpc>
                          <a:spcPct val="100000"/>
                        </a:lnSpc>
                      </a:pPr>
                      <a:r>
                        <a:rPr lang="en-US" altLang="zh-TW" sz="1600" cap="none" dirty="0" smtClean="0">
                          <a:solidFill>
                            <a:schemeClr val="tx1">
                              <a:lumMod val="75000"/>
                              <a:lumOff val="25000"/>
                            </a:schemeClr>
                          </a:solidFill>
                          <a:effectLst/>
                        </a:rPr>
                        <a:t>(1)University of British Columbia </a:t>
                      </a:r>
                    </a:p>
                    <a:p>
                      <a:pPr>
                        <a:lnSpc>
                          <a:spcPct val="100000"/>
                        </a:lnSpc>
                      </a:pPr>
                      <a:r>
                        <a:rPr lang="en-US" altLang="zh-TW" sz="1600" cap="none" dirty="0" smtClean="0">
                          <a:solidFill>
                            <a:schemeClr val="tx1">
                              <a:lumMod val="75000"/>
                              <a:lumOff val="25000"/>
                            </a:schemeClr>
                          </a:solidFill>
                          <a:effectLst/>
                        </a:rPr>
                        <a:t>(2)Tel Aviv University  </a:t>
                      </a:r>
                    </a:p>
                    <a:p>
                      <a:pPr>
                        <a:lnSpc>
                          <a:spcPct val="100000"/>
                        </a:lnSpc>
                      </a:pPr>
                      <a:r>
                        <a:rPr lang="en-US" altLang="zh-TW" sz="1600" cap="none" dirty="0" smtClean="0">
                          <a:solidFill>
                            <a:schemeClr val="tx1">
                              <a:lumMod val="75000"/>
                              <a:lumOff val="25000"/>
                            </a:schemeClr>
                          </a:solidFill>
                          <a:effectLst/>
                        </a:rPr>
                        <a:t>(3)The Academic College of Tel-Aviv-</a:t>
                      </a:r>
                      <a:r>
                        <a:rPr lang="en-US" altLang="zh-TW" sz="1600" cap="none" dirty="0" err="1" smtClean="0">
                          <a:solidFill>
                            <a:schemeClr val="tx1">
                              <a:lumMod val="75000"/>
                              <a:lumOff val="25000"/>
                            </a:schemeClr>
                          </a:solidFill>
                          <a:effectLst/>
                        </a:rPr>
                        <a:t>Yaffo</a:t>
                      </a:r>
                      <a:endParaRPr lang="zh-TW" altLang="en-US" sz="1600" cap="none" dirty="0" smtClean="0">
                        <a:solidFill>
                          <a:schemeClr val="tx1">
                            <a:lumMod val="75000"/>
                            <a:lumOff val="25000"/>
                          </a:schemeClr>
                        </a:solidFill>
                        <a:effectLst/>
                      </a:endParaRPr>
                    </a:p>
                  </a:txBody>
                  <a:tcPr/>
                </a:tc>
              </a:tr>
            </a:tbl>
          </a:graphicData>
        </a:graphic>
      </p:graphicFrame>
      <p:sp>
        <p:nvSpPr>
          <p:cNvPr id="9" name="標題 3"/>
          <p:cNvSpPr txBox="1">
            <a:spLocks/>
          </p:cNvSpPr>
          <p:nvPr/>
        </p:nvSpPr>
        <p:spPr>
          <a:xfrm rot="512671">
            <a:off x="7120017" y="4344285"/>
            <a:ext cx="1120015" cy="566683"/>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altLang="zh-TW" sz="1100" b="1" i="0" u="none" strike="noStrike" kern="1200" cap="all" spc="0" normalizeH="0" baseline="0" noProof="0" dirty="0" smtClean="0">
                <a:ln w="3175" cmpd="sng">
                  <a:solidFill>
                    <a:schemeClr val="bg1"/>
                  </a:solidFill>
                  <a:prstDash val="solid"/>
                </a:ln>
                <a:solidFill>
                  <a:schemeClr val="bg1"/>
                </a:solidFill>
                <a:uLnTx/>
                <a:uFillTx/>
                <a:latin typeface="+mj-lt"/>
                <a:ea typeface="+mj-ea"/>
                <a:cs typeface="+mj-cs"/>
              </a:rPr>
              <a:t>SIGGRAPH</a:t>
            </a:r>
          </a:p>
          <a:p>
            <a:pPr marL="0" marR="0" lvl="0" indent="0" algn="ctr" defTabSz="914400" rtl="0" eaLnBrk="1" fontAlgn="auto" latinLnBrk="0" hangingPunct="1">
              <a:spcBef>
                <a:spcPct val="0"/>
              </a:spcBef>
              <a:spcAft>
                <a:spcPts val="0"/>
              </a:spcAft>
              <a:buClrTx/>
              <a:buSzTx/>
              <a:buFontTx/>
              <a:buNone/>
              <a:tabLst/>
              <a:defRPr/>
            </a:pPr>
            <a:r>
              <a:rPr lang="en-US" altLang="zh-TW" sz="1600" b="1" cap="all" dirty="0" smtClean="0">
                <a:solidFill>
                  <a:schemeClr val="bg1"/>
                </a:solidFill>
                <a:latin typeface="+mj-lt"/>
                <a:ea typeface="+mj-ea"/>
                <a:cs typeface="+mj-cs"/>
              </a:rPr>
              <a:t>2008</a:t>
            </a:r>
            <a:endParaRPr kumimoji="0" lang="zh-TW" altLang="en-US" sz="1600" b="0" i="0" u="none" strike="noStrike" kern="1200" cap="all" spc="0" normalizeH="0" baseline="0" noProof="0" dirty="0">
              <a:ln>
                <a:noFill/>
              </a:ln>
              <a:solidFill>
                <a:schemeClr val="bg1"/>
              </a:solidFill>
              <a:uLnTx/>
              <a:uFillTx/>
              <a:latin typeface="+mj-lt"/>
              <a:ea typeface="+mj-ea"/>
              <a:cs typeface="+mj-cs"/>
            </a:endParaRPr>
          </a:p>
        </p:txBody>
      </p:sp>
    </p:spTree>
    <p:extLst>
      <p:ext uri="{BB962C8B-B14F-4D97-AF65-F5344CB8AC3E}">
        <p14:creationId xmlns:p14="http://schemas.microsoft.com/office/powerpoint/2010/main" val="357732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a:t>Selecting candidate </a:t>
            </a:r>
            <a:r>
              <a:rPr lang="en-US" altLang="zh-TW" sz="4000" b="1" dirty="0" smtClean="0"/>
              <a:t>base</a:t>
            </a:r>
            <a:endParaRPr lang="zh-TW" altLang="en-US" sz="4000" b="1" dirty="0"/>
          </a:p>
        </p:txBody>
      </p:sp>
      <p:sp>
        <p:nvSpPr>
          <p:cNvPr id="3" name="內容版面配置區 2"/>
          <p:cNvSpPr>
            <a:spLocks noGrp="1"/>
          </p:cNvSpPr>
          <p:nvPr>
            <p:ph idx="1"/>
          </p:nvPr>
        </p:nvSpPr>
        <p:spPr/>
        <p:txBody>
          <a:bodyPr vert="horz" lIns="91440" tIns="45720" rIns="91440" bIns="45720" rtlCol="0">
            <a:normAutofit/>
          </a:bodyPr>
          <a:lstStyle/>
          <a:p>
            <a:pPr algn="just"/>
            <a:r>
              <a:rPr lang="en-US" altLang="zh-TW" dirty="0"/>
              <a:t>A</a:t>
            </a:r>
            <a:r>
              <a:rPr lang="en-US" altLang="zh-TW" dirty="0" smtClean="0"/>
              <a:t> candidate base is a set of coplanar points on the model lying on its convex hull.</a:t>
            </a:r>
          </a:p>
          <a:p>
            <a:pPr algn="just"/>
            <a:endParaRPr lang="en-US" altLang="zh-TW" dirty="0" smtClean="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10</a:t>
            </a:fld>
            <a:endParaRPr lang="en-US" dirty="0"/>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2890" t="7089" r="60169" b="3306"/>
          <a:stretch/>
        </p:blipFill>
        <p:spPr>
          <a:xfrm>
            <a:off x="3517782" y="3365500"/>
            <a:ext cx="2207472" cy="2946400"/>
          </a:xfrm>
          <a:prstGeom prst="rect">
            <a:avLst/>
          </a:prstGeom>
        </p:spPr>
      </p:pic>
    </p:spTree>
    <p:extLst>
      <p:ext uri="{BB962C8B-B14F-4D97-AF65-F5344CB8AC3E}">
        <p14:creationId xmlns:p14="http://schemas.microsoft.com/office/powerpoint/2010/main" val="1660025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a:t>Selecting candidate </a:t>
            </a:r>
            <a:r>
              <a:rPr lang="en-US" altLang="zh-TW" sz="4000" b="1" dirty="0" smtClean="0"/>
              <a:t>base</a:t>
            </a:r>
            <a:endParaRPr lang="zh-TW" altLang="en-US" sz="4000" b="1" dirty="0"/>
          </a:p>
        </p:txBody>
      </p:sp>
      <p:sp>
        <p:nvSpPr>
          <p:cNvPr id="3" name="內容版面配置區 2"/>
          <p:cNvSpPr>
            <a:spLocks noGrp="1"/>
          </p:cNvSpPr>
          <p:nvPr>
            <p:ph idx="1"/>
          </p:nvPr>
        </p:nvSpPr>
        <p:spPr/>
        <p:txBody>
          <a:bodyPr vert="horz" lIns="91440" tIns="45720" rIns="91440" bIns="45720" rtlCol="0">
            <a:normAutofit/>
          </a:bodyPr>
          <a:lstStyle/>
          <a:p>
            <a:pPr algn="just"/>
            <a:r>
              <a:rPr lang="en-US" altLang="zh-TW" dirty="0"/>
              <a:t>A</a:t>
            </a:r>
            <a:r>
              <a:rPr lang="en-US" altLang="zh-TW" dirty="0" smtClean="0"/>
              <a:t> candidate base is a set of coplanar points on the model lying on its convex hull.</a:t>
            </a:r>
          </a:p>
          <a:p>
            <a:pPr algn="just"/>
            <a:r>
              <a:rPr lang="en-US" altLang="zh-TW" dirty="0" smtClean="0"/>
              <a:t>Merge coplanar hull facets using </a:t>
            </a:r>
            <a:r>
              <a:rPr lang="en-US" altLang="zh-TW" b="1" dirty="0" smtClean="0"/>
              <a:t>Variational Shape Approximation</a:t>
            </a:r>
            <a:r>
              <a:rPr lang="en-US" altLang="zh-TW" dirty="0" smtClean="0"/>
              <a:t>.</a:t>
            </a:r>
          </a:p>
          <a:p>
            <a:pPr algn="just"/>
            <a:endParaRPr lang="en-US" altLang="zh-TW" dirty="0" smtClean="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11</a:t>
            </a:fld>
            <a:endParaRPr lang="en-US" dirty="0"/>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2890" t="7089" r="60169" b="3306"/>
          <a:stretch/>
        </p:blipFill>
        <p:spPr>
          <a:xfrm>
            <a:off x="2355733" y="3903573"/>
            <a:ext cx="1862356" cy="2485760"/>
          </a:xfrm>
          <a:prstGeom prst="rect">
            <a:avLst/>
          </a:prstGeom>
        </p:spPr>
      </p:pic>
      <p:sp>
        <p:nvSpPr>
          <p:cNvPr id="9" name="橢圓 8"/>
          <p:cNvSpPr/>
          <p:nvPr/>
        </p:nvSpPr>
        <p:spPr>
          <a:xfrm>
            <a:off x="3078955" y="4555484"/>
            <a:ext cx="52388" cy="56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2593399" y="4502407"/>
            <a:ext cx="48994" cy="530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2769642" y="5463975"/>
            <a:ext cx="48994" cy="530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797314" y="4927599"/>
            <a:ext cx="63934" cy="692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接點 15"/>
          <p:cNvCxnSpPr>
            <a:stCxn id="10" idx="6"/>
            <a:endCxn id="9" idx="2"/>
          </p:cNvCxnSpPr>
          <p:nvPr/>
        </p:nvCxnSpPr>
        <p:spPr>
          <a:xfrm>
            <a:off x="2642393" y="4528946"/>
            <a:ext cx="436562" cy="54915"/>
          </a:xfrm>
          <a:prstGeom prst="line">
            <a:avLst/>
          </a:prstGeom>
        </p:spPr>
        <p:style>
          <a:lnRef idx="2">
            <a:schemeClr val="dk1"/>
          </a:lnRef>
          <a:fillRef idx="0">
            <a:schemeClr val="dk1"/>
          </a:fillRef>
          <a:effectRef idx="1">
            <a:schemeClr val="dk1"/>
          </a:effectRef>
          <a:fontRef idx="minor">
            <a:schemeClr val="tx1"/>
          </a:fontRef>
        </p:style>
      </p:cxnSp>
      <p:cxnSp>
        <p:nvCxnSpPr>
          <p:cNvPr id="18" name="直線接點 17"/>
          <p:cNvCxnSpPr>
            <a:stCxn id="10" idx="4"/>
            <a:endCxn id="11" idx="1"/>
          </p:cNvCxnSpPr>
          <p:nvPr/>
        </p:nvCxnSpPr>
        <p:spPr>
          <a:xfrm>
            <a:off x="2617896" y="4555484"/>
            <a:ext cx="158921" cy="916264"/>
          </a:xfrm>
          <a:prstGeom prst="line">
            <a:avLst/>
          </a:prstGeom>
        </p:spPr>
        <p:style>
          <a:lnRef idx="2">
            <a:schemeClr val="dk1"/>
          </a:lnRef>
          <a:fillRef idx="0">
            <a:schemeClr val="dk1"/>
          </a:fillRef>
          <a:effectRef idx="1">
            <a:schemeClr val="dk1"/>
          </a:effectRef>
          <a:fontRef idx="minor">
            <a:schemeClr val="tx1"/>
          </a:fontRef>
        </p:style>
      </p:cxnSp>
      <p:cxnSp>
        <p:nvCxnSpPr>
          <p:cNvPr id="19" name="直線接點 18"/>
          <p:cNvCxnSpPr>
            <a:stCxn id="9" idx="3"/>
            <a:endCxn id="11" idx="7"/>
          </p:cNvCxnSpPr>
          <p:nvPr/>
        </p:nvCxnSpPr>
        <p:spPr>
          <a:xfrm flipH="1">
            <a:off x="2811461" y="4603927"/>
            <a:ext cx="275166" cy="867821"/>
          </a:xfrm>
          <a:prstGeom prst="line">
            <a:avLst/>
          </a:prstGeom>
        </p:spPr>
        <p:style>
          <a:lnRef idx="2">
            <a:schemeClr val="dk1"/>
          </a:lnRef>
          <a:fillRef idx="0">
            <a:schemeClr val="dk1"/>
          </a:fillRef>
          <a:effectRef idx="1">
            <a:schemeClr val="dk1"/>
          </a:effectRef>
          <a:fontRef idx="minor">
            <a:schemeClr val="tx1"/>
          </a:fontRef>
        </p:style>
      </p:cxnSp>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56478" t="6342" r="11538" b="5369"/>
          <a:stretch/>
        </p:blipFill>
        <p:spPr>
          <a:xfrm>
            <a:off x="5005531" y="3877815"/>
            <a:ext cx="1730098" cy="26279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Feature extraction</a:t>
            </a:r>
          </a:p>
        </p:txBody>
      </p:sp>
      <p:sp>
        <p:nvSpPr>
          <p:cNvPr id="3" name="內容版面配置區 2"/>
          <p:cNvSpPr>
            <a:spLocks noGrp="1"/>
          </p:cNvSpPr>
          <p:nvPr>
            <p:ph idx="1"/>
          </p:nvPr>
        </p:nvSpPr>
        <p:spPr/>
        <p:txBody>
          <a:bodyPr>
            <a:normAutofit/>
          </a:bodyPr>
          <a:lstStyle/>
          <a:p>
            <a:pPr algn="just"/>
            <a:r>
              <a:rPr lang="en-US" altLang="zh-TW" dirty="0" smtClean="0"/>
              <a:t>Develop a set of geometric attributes that reflect functional design considerations.</a:t>
            </a:r>
          </a:p>
          <a:p>
            <a:pPr algn="just"/>
            <a:r>
              <a:rPr lang="en-US" altLang="zh-TW" dirty="0" smtClean="0"/>
              <a:t>Geometric attributes convey information that distinguishes the natural base from the other candidate base.</a:t>
            </a:r>
          </a:p>
          <a:p>
            <a:pPr algn="just"/>
            <a:r>
              <a:rPr lang="en-US" altLang="zh-TW" dirty="0" smtClean="0"/>
              <a:t>Every candidate base obtain 8 features, which are passed to our learning algorithm.</a:t>
            </a:r>
          </a:p>
          <a:p>
            <a:pPr algn="just"/>
            <a:endParaRPr lang="en-US" altLang="zh-TW" dirty="0" smtClean="0"/>
          </a:p>
          <a:p>
            <a:pPr algn="just"/>
            <a:endParaRPr lang="en-US" altLang="zh-TW" dirty="0" smtClean="0"/>
          </a:p>
          <a:p>
            <a:pPr algn="just"/>
            <a:endParaRPr lang="zh-TW" altLang="en-US" sz="2400" dirty="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12</a:t>
            </a:fld>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Feature extraction</a:t>
            </a:r>
          </a:p>
        </p:txBody>
      </p:sp>
      <p:sp>
        <p:nvSpPr>
          <p:cNvPr id="3" name="內容版面配置區 2"/>
          <p:cNvSpPr>
            <a:spLocks noGrp="1"/>
          </p:cNvSpPr>
          <p:nvPr>
            <p:ph idx="1"/>
          </p:nvPr>
        </p:nvSpPr>
        <p:spPr/>
        <p:txBody>
          <a:bodyPr>
            <a:normAutofit/>
          </a:bodyPr>
          <a:lstStyle/>
          <a:p>
            <a:pPr algn="just"/>
            <a:r>
              <a:rPr lang="en-US" altLang="zh-TW" sz="2400" b="1" dirty="0" smtClean="0"/>
              <a:t>Static Stability</a:t>
            </a:r>
          </a:p>
          <a:p>
            <a:pPr algn="just">
              <a:buNone/>
            </a:pPr>
            <a:r>
              <a:rPr lang="en-US" altLang="zh-TW" sz="2400" i="1" dirty="0" smtClean="0"/>
              <a:t>   </a:t>
            </a:r>
            <a:r>
              <a:rPr lang="en-US" altLang="zh-TW" sz="2000" i="1" dirty="0" smtClean="0"/>
              <a:t>d</a:t>
            </a:r>
            <a:r>
              <a:rPr lang="en-US" altLang="zh-TW" sz="1200" i="1" dirty="0" smtClean="0"/>
              <a:t>inner</a:t>
            </a:r>
            <a:r>
              <a:rPr lang="en-US" altLang="zh-TW" sz="2000" i="1" dirty="0" smtClean="0"/>
              <a:t>(</a:t>
            </a:r>
            <a:r>
              <a:rPr lang="el-GR" altLang="zh-TW" sz="2000" i="1" dirty="0" smtClean="0"/>
              <a:t>θ</a:t>
            </a:r>
            <a:r>
              <a:rPr lang="en-US" altLang="zh-TW" sz="2000" i="1" dirty="0" smtClean="0"/>
              <a:t>)/</a:t>
            </a:r>
            <a:r>
              <a:rPr lang="en-US" altLang="zh-TW" sz="2000" i="1" dirty="0" err="1" smtClean="0"/>
              <a:t>d</a:t>
            </a:r>
            <a:r>
              <a:rPr lang="en-US" altLang="zh-TW" sz="1200" i="1" dirty="0" err="1" smtClean="0"/>
              <a:t>outer</a:t>
            </a:r>
            <a:r>
              <a:rPr lang="en-US" altLang="zh-TW" sz="2000" i="1" dirty="0" smtClean="0"/>
              <a:t>(</a:t>
            </a:r>
            <a:r>
              <a:rPr lang="el-GR" altLang="zh-TW" sz="2000" i="1" dirty="0" smtClean="0"/>
              <a:t>θ</a:t>
            </a:r>
            <a:r>
              <a:rPr lang="en-US" altLang="zh-TW" sz="2000" i="1" dirty="0" smtClean="0"/>
              <a:t>) , 0 ≤</a:t>
            </a:r>
            <a:r>
              <a:rPr lang="az-Cyrl-AZ" altLang="zh-TW" sz="2000" i="1" dirty="0" smtClean="0">
                <a:latin typeface="Calibri" panose="020F0502020204030204" pitchFamily="34" charset="0"/>
              </a:rPr>
              <a:t> </a:t>
            </a:r>
            <a:r>
              <a:rPr lang="el-GR" altLang="zh-TW" sz="2000" i="1" dirty="0" smtClean="0"/>
              <a:t>θ</a:t>
            </a:r>
            <a:r>
              <a:rPr lang="en-US" altLang="zh-TW" sz="2000" i="1" dirty="0" smtClean="0"/>
              <a:t>&lt; 2</a:t>
            </a:r>
            <a:r>
              <a:rPr lang="el-GR" altLang="zh-TW" sz="2000" dirty="0" smtClean="0"/>
              <a:t> </a:t>
            </a:r>
            <a:r>
              <a:rPr lang="el-GR" altLang="zh-TW" sz="2000" i="1" dirty="0"/>
              <a:t>π</a:t>
            </a:r>
            <a:endParaRPr lang="en-US" altLang="zh-TW" sz="2000" i="1" dirty="0" smtClean="0"/>
          </a:p>
          <a:p>
            <a:pPr lvl="1" algn="just"/>
            <a:r>
              <a:rPr lang="en-US" altLang="zh-TW" sz="1600" dirty="0" smtClean="0"/>
              <a:t>d</a:t>
            </a:r>
            <a:r>
              <a:rPr lang="en-US" altLang="zh-TW" sz="1200" dirty="0" smtClean="0"/>
              <a:t>inner</a:t>
            </a:r>
            <a:r>
              <a:rPr lang="en-US" altLang="zh-TW" sz="1600" dirty="0" smtClean="0"/>
              <a:t>(</a:t>
            </a:r>
            <a:r>
              <a:rPr lang="el-GR" altLang="zh-TW" sz="1600" dirty="0"/>
              <a:t>θ</a:t>
            </a:r>
            <a:r>
              <a:rPr lang="en-US" altLang="zh-TW" sz="1600" dirty="0" smtClean="0"/>
              <a:t>): </a:t>
            </a:r>
            <a:r>
              <a:rPr lang="en-US" altLang="zh-TW" sz="1400" dirty="0" smtClean="0"/>
              <a:t>the distances from center of mass to the boundary of  supporting polygon.</a:t>
            </a:r>
            <a:endParaRPr lang="en-US" altLang="zh-TW" sz="1500" dirty="0" smtClean="0"/>
          </a:p>
          <a:p>
            <a:pPr lvl="1" algn="just"/>
            <a:r>
              <a:rPr lang="en-US" altLang="zh-TW" sz="1600" dirty="0" err="1" smtClean="0"/>
              <a:t>d</a:t>
            </a:r>
            <a:r>
              <a:rPr lang="en-US" altLang="zh-TW" sz="1200" dirty="0" err="1" smtClean="0"/>
              <a:t>outer</a:t>
            </a:r>
            <a:r>
              <a:rPr lang="en-US" altLang="zh-TW" sz="1600" dirty="0" smtClean="0"/>
              <a:t>(</a:t>
            </a:r>
            <a:r>
              <a:rPr lang="el-GR" altLang="zh-TW" sz="1600" dirty="0"/>
              <a:t>θ</a:t>
            </a:r>
            <a:r>
              <a:rPr lang="en-US" altLang="zh-TW" sz="1600" dirty="0" smtClean="0"/>
              <a:t>):</a:t>
            </a:r>
            <a:r>
              <a:rPr lang="en-US" altLang="zh-TW" sz="1600" dirty="0"/>
              <a:t> </a:t>
            </a:r>
            <a:r>
              <a:rPr lang="en-US" altLang="zh-TW" sz="1400" dirty="0" smtClean="0"/>
              <a:t>the distances from center </a:t>
            </a:r>
            <a:r>
              <a:rPr lang="en-US" altLang="zh-TW" sz="1400" dirty="0"/>
              <a:t>of mass to the boundary </a:t>
            </a:r>
            <a:r>
              <a:rPr lang="en-US" altLang="zh-TW" sz="1400" dirty="0" smtClean="0"/>
              <a:t>of projected hull.</a:t>
            </a:r>
            <a:endParaRPr lang="zh-TW" altLang="en-US" dirty="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13</a:t>
            </a:fld>
            <a:endParaRPr lang="en-US" dirty="0"/>
          </a:p>
        </p:txBody>
      </p:sp>
      <p:grpSp>
        <p:nvGrpSpPr>
          <p:cNvPr id="19" name="群組 18"/>
          <p:cNvGrpSpPr/>
          <p:nvPr/>
        </p:nvGrpSpPr>
        <p:grpSpPr>
          <a:xfrm>
            <a:off x="961155" y="3992707"/>
            <a:ext cx="3443522" cy="2668108"/>
            <a:chOff x="1812199" y="3916363"/>
            <a:chExt cx="3443522" cy="2668108"/>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rcRect r="59378" b="1964"/>
            <a:stretch>
              <a:fillRect/>
            </a:stretch>
          </p:blipFill>
          <p:spPr>
            <a:xfrm>
              <a:off x="1812199" y="3916363"/>
              <a:ext cx="2196716" cy="2668108"/>
            </a:xfrm>
            <a:prstGeom prst="rect">
              <a:avLst/>
            </a:prstGeom>
          </p:spPr>
        </p:pic>
        <p:sp>
          <p:nvSpPr>
            <p:cNvPr id="22" name="文字方塊 21"/>
            <p:cNvSpPr txBox="1"/>
            <p:nvPr/>
          </p:nvSpPr>
          <p:spPr>
            <a:xfrm>
              <a:off x="3995970" y="4779892"/>
              <a:ext cx="1127342" cy="237479"/>
            </a:xfrm>
            <a:prstGeom prst="rect">
              <a:avLst/>
            </a:prstGeom>
            <a:noFill/>
          </p:spPr>
          <p:txBody>
            <a:bodyPr wrap="square" rtlCol="0">
              <a:spAutoFit/>
            </a:bodyPr>
            <a:lstStyle/>
            <a:p>
              <a:r>
                <a:rPr lang="en-US" altLang="zh-TW" sz="900" dirty="0" smtClean="0"/>
                <a:t>Center of mass</a:t>
              </a:r>
              <a:endParaRPr lang="zh-TW" altLang="en-US" sz="900" dirty="0"/>
            </a:p>
          </p:txBody>
        </p:sp>
        <p:sp>
          <p:nvSpPr>
            <p:cNvPr id="29" name="文字方塊 28"/>
            <p:cNvSpPr txBox="1"/>
            <p:nvPr/>
          </p:nvSpPr>
          <p:spPr>
            <a:xfrm>
              <a:off x="3864522" y="5039723"/>
              <a:ext cx="1391199" cy="230832"/>
            </a:xfrm>
            <a:prstGeom prst="rect">
              <a:avLst/>
            </a:prstGeom>
            <a:noFill/>
          </p:spPr>
          <p:txBody>
            <a:bodyPr wrap="square" rtlCol="0">
              <a:spAutoFit/>
            </a:bodyPr>
            <a:lstStyle/>
            <a:p>
              <a:r>
                <a:rPr lang="en-US" altLang="zh-TW" sz="900" dirty="0" smtClean="0">
                  <a:solidFill>
                    <a:srgbClr val="C00000"/>
                  </a:solidFill>
                </a:rPr>
                <a:t>Supporting polygon</a:t>
              </a:r>
              <a:endParaRPr lang="zh-TW" altLang="en-US" sz="900" dirty="0">
                <a:solidFill>
                  <a:srgbClr val="C00000"/>
                </a:solidFill>
              </a:endParaRPr>
            </a:p>
          </p:txBody>
        </p:sp>
        <p:sp>
          <p:nvSpPr>
            <p:cNvPr id="32" name="文字方塊 31"/>
            <p:cNvSpPr txBox="1"/>
            <p:nvPr/>
          </p:nvSpPr>
          <p:spPr>
            <a:xfrm>
              <a:off x="3966210" y="4165171"/>
              <a:ext cx="996289" cy="232282"/>
            </a:xfrm>
            <a:prstGeom prst="rect">
              <a:avLst/>
            </a:prstGeom>
            <a:noFill/>
          </p:spPr>
          <p:txBody>
            <a:bodyPr wrap="square" rtlCol="0">
              <a:spAutoFit/>
            </a:bodyPr>
            <a:lstStyle/>
            <a:p>
              <a:r>
                <a:rPr lang="en-US" altLang="zh-TW" sz="900" dirty="0" smtClean="0">
                  <a:solidFill>
                    <a:srgbClr val="ED49D6"/>
                  </a:solidFill>
                </a:rPr>
                <a:t>Projected hull</a:t>
              </a:r>
              <a:endParaRPr lang="zh-TW" altLang="en-US" sz="900" dirty="0">
                <a:solidFill>
                  <a:srgbClr val="ED49D6"/>
                </a:solidFill>
              </a:endParaRPr>
            </a:p>
          </p:txBody>
        </p:sp>
      </p:grpSp>
      <p:pic>
        <p:nvPicPr>
          <p:cNvPr id="33" name="圖片 32"/>
          <p:cNvPicPr>
            <a:picLocks noChangeAspect="1"/>
          </p:cNvPicPr>
          <p:nvPr/>
        </p:nvPicPr>
        <p:blipFill>
          <a:blip r:embed="rId4">
            <a:extLst>
              <a:ext uri="{28A0092B-C50C-407E-A947-70E740481C1C}">
                <a14:useLocalDpi xmlns:a14="http://schemas.microsoft.com/office/drawing/2010/main" val="0"/>
              </a:ext>
            </a:extLst>
          </a:blip>
          <a:srcRect l="46049" r="5442"/>
          <a:stretch>
            <a:fillRect/>
          </a:stretch>
        </p:blipFill>
        <p:spPr>
          <a:xfrm>
            <a:off x="5094762" y="3977517"/>
            <a:ext cx="2624446" cy="2722780"/>
          </a:xfrm>
          <a:prstGeom prst="rect">
            <a:avLst/>
          </a:prstGeom>
        </p:spPr>
      </p:pic>
      <p:cxnSp>
        <p:nvCxnSpPr>
          <p:cNvPr id="35" name="直線單箭頭接點 34"/>
          <p:cNvCxnSpPr>
            <a:endCxn id="22" idx="1"/>
          </p:cNvCxnSpPr>
          <p:nvPr/>
        </p:nvCxnSpPr>
        <p:spPr>
          <a:xfrm flipV="1">
            <a:off x="2309813" y="4974976"/>
            <a:ext cx="835113" cy="65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直線單箭頭接點 36"/>
          <p:cNvCxnSpPr>
            <a:endCxn id="29" idx="1"/>
          </p:cNvCxnSpPr>
          <p:nvPr/>
        </p:nvCxnSpPr>
        <p:spPr>
          <a:xfrm flipV="1">
            <a:off x="2647950" y="5231483"/>
            <a:ext cx="365528" cy="25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endCxn id="32" idx="1"/>
          </p:cNvCxnSpPr>
          <p:nvPr/>
        </p:nvCxnSpPr>
        <p:spPr>
          <a:xfrm flipV="1">
            <a:off x="2200275" y="4357656"/>
            <a:ext cx="914891" cy="9557"/>
          </a:xfrm>
          <a:prstGeom prst="straightConnector1">
            <a:avLst/>
          </a:prstGeom>
          <a:ln>
            <a:solidFill>
              <a:srgbClr val="ED49D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924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Feature extraction</a:t>
            </a:r>
          </a:p>
        </p:txBody>
      </p:sp>
      <p:sp>
        <p:nvSpPr>
          <p:cNvPr id="3" name="內容版面配置區 2"/>
          <p:cNvSpPr>
            <a:spLocks noGrp="1"/>
          </p:cNvSpPr>
          <p:nvPr>
            <p:ph idx="1"/>
          </p:nvPr>
        </p:nvSpPr>
        <p:spPr/>
        <p:txBody>
          <a:bodyPr>
            <a:normAutofit/>
          </a:bodyPr>
          <a:lstStyle/>
          <a:p>
            <a:pPr algn="just"/>
            <a:r>
              <a:rPr lang="en-US" altLang="zh-TW" sz="2400" b="1" dirty="0" smtClean="0"/>
              <a:t>Symmetry</a:t>
            </a:r>
          </a:p>
          <a:p>
            <a:pPr lvl="1" algn="just"/>
            <a:r>
              <a:rPr lang="en-US" altLang="zh-TW" b="1" dirty="0" smtClean="0"/>
              <a:t>Coincidence distance</a:t>
            </a:r>
            <a:r>
              <a:rPr lang="en-US" altLang="zh-TW" dirty="0" smtClean="0"/>
              <a:t>:  the average distance of the four points to their centroid.</a:t>
            </a:r>
          </a:p>
          <a:p>
            <a:pPr lvl="1" algn="just"/>
            <a:r>
              <a:rPr lang="en-US" altLang="zh-TW" b="1" dirty="0" smtClean="0"/>
              <a:t>Collinearity distance</a:t>
            </a:r>
            <a:r>
              <a:rPr lang="en-US" altLang="zh-TW" dirty="0" smtClean="0"/>
              <a:t>: the average distance of the four points to their least-squares best-fit line.</a:t>
            </a:r>
            <a:endParaRPr lang="zh-TW" altLang="en-US" dirty="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14</a:t>
            </a:fld>
            <a:endParaRPr lang="en-US"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rcRect l="46049" r="5442"/>
          <a:stretch>
            <a:fillRect/>
          </a:stretch>
        </p:blipFill>
        <p:spPr>
          <a:xfrm>
            <a:off x="5094762" y="3977517"/>
            <a:ext cx="2624446" cy="2722780"/>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rcRect l="2844" r="59621"/>
          <a:stretch>
            <a:fillRect/>
          </a:stretch>
        </p:blipFill>
        <p:spPr>
          <a:xfrm>
            <a:off x="1120135" y="3987985"/>
            <a:ext cx="2030681" cy="2722780"/>
          </a:xfrm>
          <a:prstGeom prst="rect">
            <a:avLst/>
          </a:prstGeom>
        </p:spPr>
      </p:pic>
      <p:grpSp>
        <p:nvGrpSpPr>
          <p:cNvPr id="15" name="群組 14"/>
          <p:cNvGrpSpPr/>
          <p:nvPr/>
        </p:nvGrpSpPr>
        <p:grpSpPr>
          <a:xfrm>
            <a:off x="3206218" y="4755589"/>
            <a:ext cx="3023666" cy="1166986"/>
            <a:chOff x="2807277" y="5035138"/>
            <a:chExt cx="2655374" cy="1166986"/>
          </a:xfrm>
        </p:grpSpPr>
        <p:sp>
          <p:nvSpPr>
            <p:cNvPr id="9" name="文字方塊 8"/>
            <p:cNvSpPr txBox="1"/>
            <p:nvPr/>
          </p:nvSpPr>
          <p:spPr>
            <a:xfrm>
              <a:off x="2873830" y="5035138"/>
              <a:ext cx="2588821" cy="1166986"/>
            </a:xfrm>
            <a:prstGeom prst="rect">
              <a:avLst/>
            </a:prstGeom>
            <a:noFill/>
          </p:spPr>
          <p:txBody>
            <a:bodyPr wrap="square" rtlCol="0">
              <a:spAutoFit/>
            </a:bodyPr>
            <a:lstStyle/>
            <a:p>
              <a:pPr>
                <a:lnSpc>
                  <a:spcPct val="150000"/>
                </a:lnSpc>
              </a:pPr>
              <a:r>
                <a:rPr lang="en-US" altLang="zh-TW" sz="1200" dirty="0" smtClean="0"/>
                <a:t>Center of mass</a:t>
              </a:r>
            </a:p>
            <a:p>
              <a:pPr>
                <a:lnSpc>
                  <a:spcPct val="150000"/>
                </a:lnSpc>
              </a:pPr>
              <a:r>
                <a:rPr lang="en-US" altLang="zh-TW" sz="1200" dirty="0" smtClean="0"/>
                <a:t>Barycenter</a:t>
              </a:r>
              <a:r>
                <a:rPr lang="zh-TW" altLang="en-US" sz="1200" dirty="0" smtClean="0"/>
                <a:t> </a:t>
              </a:r>
              <a:r>
                <a:rPr lang="en-US" altLang="zh-TW" sz="1200" dirty="0" smtClean="0"/>
                <a:t>of supporting polygon</a:t>
              </a:r>
            </a:p>
            <a:p>
              <a:pPr>
                <a:lnSpc>
                  <a:spcPct val="150000"/>
                </a:lnSpc>
              </a:pPr>
              <a:r>
                <a:rPr lang="en-US" altLang="zh-TW" sz="1200" dirty="0" smtClean="0"/>
                <a:t>Barycenter of convex hull</a:t>
              </a:r>
            </a:p>
            <a:p>
              <a:pPr>
                <a:lnSpc>
                  <a:spcPct val="150000"/>
                </a:lnSpc>
              </a:pPr>
              <a:r>
                <a:rPr lang="en-US" altLang="zh-TW" sz="1200" dirty="0" smtClean="0"/>
                <a:t>Barycenter of actual base</a:t>
              </a:r>
            </a:p>
          </p:txBody>
        </p:sp>
        <p:sp>
          <p:nvSpPr>
            <p:cNvPr id="11" name="橢圓 10"/>
            <p:cNvSpPr/>
            <p:nvPr/>
          </p:nvSpPr>
          <p:spPr>
            <a:xfrm>
              <a:off x="2807277" y="5182590"/>
              <a:ext cx="95003" cy="9500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807277" y="5461990"/>
              <a:ext cx="95003" cy="95002"/>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2807277" y="5735040"/>
              <a:ext cx="95003" cy="95002"/>
            </a:xfrm>
            <a:prstGeom prst="ellipse">
              <a:avLst/>
            </a:prstGeom>
            <a:solidFill>
              <a:srgbClr val="F753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2807277" y="6008090"/>
              <a:ext cx="95003" cy="9500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8849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Feature extraction</a:t>
            </a:r>
          </a:p>
        </p:txBody>
      </p:sp>
      <p:sp>
        <p:nvSpPr>
          <p:cNvPr id="3" name="內容版面配置區 2"/>
          <p:cNvSpPr>
            <a:spLocks noGrp="1"/>
          </p:cNvSpPr>
          <p:nvPr>
            <p:ph idx="1"/>
          </p:nvPr>
        </p:nvSpPr>
        <p:spPr/>
        <p:txBody>
          <a:bodyPr>
            <a:normAutofit/>
          </a:bodyPr>
          <a:lstStyle/>
          <a:p>
            <a:pPr algn="just"/>
            <a:r>
              <a:rPr lang="en-US" altLang="zh-TW" sz="2400" b="1" dirty="0" smtClean="0"/>
              <a:t>Parallelism</a:t>
            </a:r>
          </a:p>
          <a:p>
            <a:pPr lvl="1" algn="just"/>
            <a:r>
              <a:rPr lang="en-US" altLang="zh-TW" b="1" dirty="0" smtClean="0"/>
              <a:t>Face parallelism</a:t>
            </a:r>
            <a:r>
              <a:rPr lang="en-US" altLang="zh-TW" dirty="0" smtClean="0"/>
              <a:t>: measured the area of model faces that parallel to the supporting plane.</a:t>
            </a:r>
          </a:p>
          <a:p>
            <a:pPr lvl="1" algn="just"/>
            <a:r>
              <a:rPr lang="en-US" altLang="zh-TW" b="1" dirty="0" smtClean="0"/>
              <a:t>Base parallelism</a:t>
            </a:r>
            <a:r>
              <a:rPr lang="en-US" altLang="zh-TW" dirty="0" smtClean="0"/>
              <a:t>: measured the area of other supporting polygons that are parallel to the reference supporting polygon.</a:t>
            </a:r>
          </a:p>
          <a:p>
            <a:pPr lvl="1" algn="just"/>
            <a:endParaRPr lang="en-US" altLang="zh-TW" sz="2200" dirty="0" smtClean="0"/>
          </a:p>
          <a:p>
            <a:pPr lvl="1" algn="just"/>
            <a:endParaRPr lang="zh-TW" altLang="en-US" sz="2200" dirty="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15</a:t>
            </a:fld>
            <a:endParaRPr lang="en-US" dirty="0"/>
          </a:p>
        </p:txBody>
      </p:sp>
      <p:pic>
        <p:nvPicPr>
          <p:cNvPr id="1026" name="Picture 2" descr="C:\Users\user\Desktop\upright\4.PNG"/>
          <p:cNvPicPr>
            <a:picLocks noChangeAspect="1" noChangeArrowheads="1"/>
          </p:cNvPicPr>
          <p:nvPr/>
        </p:nvPicPr>
        <p:blipFill>
          <a:blip r:embed="rId2"/>
          <a:srcRect l="4967" t="19186" r="8288" b="2698"/>
          <a:stretch>
            <a:fillRect/>
          </a:stretch>
        </p:blipFill>
        <p:spPr bwMode="auto">
          <a:xfrm>
            <a:off x="1673762" y="4173582"/>
            <a:ext cx="5463309" cy="2089990"/>
          </a:xfrm>
          <a:prstGeom prst="rect">
            <a:avLst/>
          </a:prstGeom>
          <a:noFill/>
        </p:spPr>
      </p:pic>
    </p:spTree>
    <p:extLst>
      <p:ext uri="{BB962C8B-B14F-4D97-AF65-F5344CB8AC3E}">
        <p14:creationId xmlns:p14="http://schemas.microsoft.com/office/powerpoint/2010/main" val="3899640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Feature extraction</a:t>
            </a:r>
          </a:p>
        </p:txBody>
      </p:sp>
      <p:sp>
        <p:nvSpPr>
          <p:cNvPr id="3" name="內容版面配置區 2"/>
          <p:cNvSpPr>
            <a:spLocks noGrp="1"/>
          </p:cNvSpPr>
          <p:nvPr>
            <p:ph idx="1"/>
          </p:nvPr>
        </p:nvSpPr>
        <p:spPr/>
        <p:txBody>
          <a:bodyPr>
            <a:normAutofit/>
          </a:bodyPr>
          <a:lstStyle/>
          <a:p>
            <a:pPr algn="just"/>
            <a:r>
              <a:rPr lang="en-US" altLang="zh-TW" sz="2400" b="1" dirty="0" smtClean="0"/>
              <a:t>Visibility</a:t>
            </a:r>
          </a:p>
          <a:p>
            <a:pPr lvl="1" algn="just"/>
            <a:r>
              <a:rPr lang="en-US" altLang="zh-TW" b="1" dirty="0" smtClean="0"/>
              <a:t>Per-face visibility</a:t>
            </a:r>
            <a:r>
              <a:rPr lang="en-US" altLang="zh-TW" dirty="0" smtClean="0"/>
              <a:t>: render the model from 32 uniformly sampled view directions with each face assigned a distinct color and then count the number of hits per face.</a:t>
            </a:r>
          </a:p>
          <a:p>
            <a:pPr lvl="1" algn="just"/>
            <a:r>
              <a:rPr lang="en-US" altLang="zh-TW" b="1" dirty="0" smtClean="0"/>
              <a:t>Per-base visibility</a:t>
            </a:r>
            <a:r>
              <a:rPr lang="en-US" altLang="zh-TW" dirty="0" smtClean="0"/>
              <a:t>: compute the sum of area of visible faces.</a:t>
            </a:r>
            <a:endParaRPr lang="zh-TW" altLang="en-US" dirty="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16</a:t>
            </a:fld>
            <a:endParaRPr lang="en-US" dirty="0"/>
          </a:p>
        </p:txBody>
      </p:sp>
      <p:pic>
        <p:nvPicPr>
          <p:cNvPr id="2050" name="Picture 2" descr="C:\Users\user\Desktop\upright\5.PNG"/>
          <p:cNvPicPr>
            <a:picLocks noChangeAspect="1" noChangeArrowheads="1"/>
          </p:cNvPicPr>
          <p:nvPr/>
        </p:nvPicPr>
        <p:blipFill>
          <a:blip r:embed="rId2"/>
          <a:srcRect/>
          <a:stretch>
            <a:fillRect/>
          </a:stretch>
        </p:blipFill>
        <p:spPr bwMode="auto">
          <a:xfrm>
            <a:off x="2641909" y="3966358"/>
            <a:ext cx="3961237" cy="2200687"/>
          </a:xfrm>
          <a:prstGeom prst="rect">
            <a:avLst/>
          </a:prstGeom>
          <a:noFill/>
        </p:spPr>
      </p:pic>
    </p:spTree>
    <p:extLst>
      <p:ext uri="{BB962C8B-B14F-4D97-AF65-F5344CB8AC3E}">
        <p14:creationId xmlns:p14="http://schemas.microsoft.com/office/powerpoint/2010/main" val="1994873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Assessment function</a:t>
            </a:r>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17</a:t>
            </a:fld>
            <a:endParaRPr lang="en-US" dirty="0"/>
          </a:p>
        </p:txBody>
      </p:sp>
      <p:pic>
        <p:nvPicPr>
          <p:cNvPr id="3074" name="Picture 2" descr="C:\Users\user\Desktop\upright\e10.PNG"/>
          <p:cNvPicPr>
            <a:picLocks noChangeAspect="1" noChangeArrowheads="1"/>
          </p:cNvPicPr>
          <p:nvPr/>
        </p:nvPicPr>
        <p:blipFill>
          <a:blip r:embed="rId2"/>
          <a:srcRect r="53504"/>
          <a:stretch>
            <a:fillRect/>
          </a:stretch>
        </p:blipFill>
        <p:spPr bwMode="auto">
          <a:xfrm>
            <a:off x="852669" y="1840676"/>
            <a:ext cx="3161191" cy="4275118"/>
          </a:xfrm>
          <a:prstGeom prst="rect">
            <a:avLst/>
          </a:prstGeom>
          <a:noFill/>
        </p:spPr>
      </p:pic>
      <p:sp>
        <p:nvSpPr>
          <p:cNvPr id="11" name="內容版面配置區 2"/>
          <p:cNvSpPr>
            <a:spLocks noGrp="1"/>
          </p:cNvSpPr>
          <p:nvPr>
            <p:ph idx="1"/>
          </p:nvPr>
        </p:nvSpPr>
        <p:spPr>
          <a:xfrm>
            <a:off x="4120738" y="2121408"/>
            <a:ext cx="4286993" cy="2759350"/>
          </a:xfrm>
        </p:spPr>
        <p:txBody>
          <a:bodyPr/>
          <a:lstStyle/>
          <a:p>
            <a:pPr algn="just"/>
            <a:r>
              <a:rPr lang="en-US" altLang="zh-TW" dirty="0" smtClean="0"/>
              <a:t>Training set of man-made models using the Princeton Shape Bench-mark.</a:t>
            </a:r>
          </a:p>
          <a:p>
            <a:pPr algn="just"/>
            <a:r>
              <a:rPr lang="en-US" altLang="zh-TW" dirty="0" smtClean="0"/>
              <a:t>345 unique training models with around five candidate bases per model.</a:t>
            </a:r>
          </a:p>
          <a:p>
            <a:pPr algn="just"/>
            <a:r>
              <a:rPr lang="en-US" altLang="zh-TW" dirty="0" smtClean="0"/>
              <a:t>Manually labeled the candidate bases is natural or not. </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Assessment function</a:t>
            </a:r>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18</a:t>
            </a:fld>
            <a:endParaRPr lang="en-US" dirty="0"/>
          </a:p>
        </p:txBody>
      </p:sp>
      <p:pic>
        <p:nvPicPr>
          <p:cNvPr id="3074" name="Picture 2" descr="C:\Users\user\Desktop\upright\e10.PNG"/>
          <p:cNvPicPr>
            <a:picLocks noChangeAspect="1" noChangeArrowheads="1"/>
          </p:cNvPicPr>
          <p:nvPr/>
        </p:nvPicPr>
        <p:blipFill>
          <a:blip r:embed="rId2"/>
          <a:srcRect/>
          <a:stretch>
            <a:fillRect/>
          </a:stretch>
        </p:blipFill>
        <p:spPr bwMode="auto">
          <a:xfrm>
            <a:off x="852669" y="1840676"/>
            <a:ext cx="6798851" cy="42751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t>Assessment function</a:t>
            </a:r>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19</a:t>
            </a:fld>
            <a:endParaRPr lang="en-US" dirty="0"/>
          </a:p>
        </p:txBody>
      </p:sp>
      <p:pic>
        <p:nvPicPr>
          <p:cNvPr id="3074" name="Picture 2" descr="C:\Users\user\Desktop\upright\e10.PNG"/>
          <p:cNvPicPr>
            <a:picLocks noChangeAspect="1" noChangeArrowheads="1"/>
          </p:cNvPicPr>
          <p:nvPr/>
        </p:nvPicPr>
        <p:blipFill>
          <a:blip r:embed="rId2"/>
          <a:srcRect/>
          <a:stretch>
            <a:fillRect/>
          </a:stretch>
        </p:blipFill>
        <p:spPr bwMode="auto">
          <a:xfrm>
            <a:off x="710166" y="2493818"/>
            <a:ext cx="5760138" cy="3621975"/>
          </a:xfrm>
          <a:prstGeom prst="rect">
            <a:avLst/>
          </a:prstGeom>
          <a:noFill/>
        </p:spPr>
      </p:pic>
      <p:pic>
        <p:nvPicPr>
          <p:cNvPr id="3075" name="Picture 3" descr="C:\Users\user\Desktop\1.PNG"/>
          <p:cNvPicPr>
            <a:picLocks noChangeAspect="1" noChangeArrowheads="1"/>
          </p:cNvPicPr>
          <p:nvPr/>
        </p:nvPicPr>
        <p:blipFill>
          <a:blip r:embed="rId3"/>
          <a:srcRect/>
          <a:stretch>
            <a:fillRect/>
          </a:stretch>
        </p:blipFill>
        <p:spPr bwMode="auto">
          <a:xfrm>
            <a:off x="6459415" y="2838029"/>
            <a:ext cx="760783" cy="339426"/>
          </a:xfrm>
          <a:prstGeom prst="rect">
            <a:avLst/>
          </a:prstGeom>
          <a:noFill/>
        </p:spPr>
      </p:pic>
      <p:pic>
        <p:nvPicPr>
          <p:cNvPr id="3076" name="Picture 4" descr="C:\Users\user\Desktop\2.PNG"/>
          <p:cNvPicPr>
            <a:picLocks noChangeAspect="1" noChangeArrowheads="1"/>
          </p:cNvPicPr>
          <p:nvPr/>
        </p:nvPicPr>
        <p:blipFill>
          <a:blip r:embed="rId4"/>
          <a:srcRect/>
          <a:stretch>
            <a:fillRect/>
          </a:stretch>
        </p:blipFill>
        <p:spPr bwMode="auto">
          <a:xfrm>
            <a:off x="6441745" y="3313216"/>
            <a:ext cx="1185849" cy="265794"/>
          </a:xfrm>
          <a:prstGeom prst="rect">
            <a:avLst/>
          </a:prstGeom>
          <a:noFill/>
        </p:spPr>
      </p:pic>
      <p:pic>
        <p:nvPicPr>
          <p:cNvPr id="3077" name="Picture 5" descr="C:\Users\user\Desktop\3.PNG"/>
          <p:cNvPicPr>
            <a:picLocks noChangeAspect="1" noChangeArrowheads="1"/>
          </p:cNvPicPr>
          <p:nvPr/>
        </p:nvPicPr>
        <p:blipFill>
          <a:blip r:embed="rId5"/>
          <a:srcRect/>
          <a:stretch>
            <a:fillRect/>
          </a:stretch>
        </p:blipFill>
        <p:spPr bwMode="auto">
          <a:xfrm>
            <a:off x="6437627" y="3728852"/>
            <a:ext cx="2535917" cy="213755"/>
          </a:xfrm>
          <a:prstGeom prst="rect">
            <a:avLst/>
          </a:prstGeom>
          <a:noFill/>
        </p:spPr>
      </p:pic>
      <p:pic>
        <p:nvPicPr>
          <p:cNvPr id="3078" name="Picture 6" descr="C:\Users\user\Desktop\4.PNG"/>
          <p:cNvPicPr>
            <a:picLocks noChangeAspect="1" noChangeArrowheads="1"/>
          </p:cNvPicPr>
          <p:nvPr/>
        </p:nvPicPr>
        <p:blipFill>
          <a:blip r:embed="rId6"/>
          <a:srcRect/>
          <a:stretch>
            <a:fillRect/>
          </a:stretch>
        </p:blipFill>
        <p:spPr bwMode="auto">
          <a:xfrm>
            <a:off x="3924198" y="2173184"/>
            <a:ext cx="4726447" cy="5016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5400" b="1" dirty="0" smtClean="0"/>
              <a:t>Outline</a:t>
            </a:r>
            <a:endParaRPr lang="zh-TW" altLang="en-US" sz="5400" b="1" dirty="0"/>
          </a:p>
        </p:txBody>
      </p:sp>
      <p:sp>
        <p:nvSpPr>
          <p:cNvPr id="3" name="內容版面配置區 2"/>
          <p:cNvSpPr>
            <a:spLocks noGrp="1"/>
          </p:cNvSpPr>
          <p:nvPr>
            <p:ph idx="1"/>
          </p:nvPr>
        </p:nvSpPr>
        <p:spPr/>
        <p:txBody>
          <a:bodyPr vert="horz" lIns="91440" tIns="45720" rIns="91440" bIns="45720" rtlCol="0">
            <a:normAutofit/>
          </a:bodyPr>
          <a:lstStyle/>
          <a:p>
            <a:pPr>
              <a:buFont typeface="Wingdings" panose="05000000000000000000" pitchFamily="2" charset="2"/>
              <a:buChar char="n"/>
            </a:pPr>
            <a:r>
              <a:rPr lang="en-US" altLang="zh-TW" sz="2400" b="1" dirty="0" smtClean="0"/>
              <a:t> Introduction</a:t>
            </a:r>
            <a:endParaRPr lang="en-US" altLang="zh-TW" sz="2400" b="1" dirty="0"/>
          </a:p>
          <a:p>
            <a:pPr>
              <a:buFont typeface="Wingdings" panose="05000000000000000000" pitchFamily="2" charset="2"/>
              <a:buChar char="n"/>
            </a:pPr>
            <a:r>
              <a:rPr lang="en-US" altLang="zh-TW" sz="2400" b="1" dirty="0" smtClean="0"/>
              <a:t> System </a:t>
            </a:r>
            <a:r>
              <a:rPr lang="en-US" altLang="zh-TW" sz="2400" b="1" dirty="0"/>
              <a:t>overview</a:t>
            </a:r>
          </a:p>
          <a:p>
            <a:pPr>
              <a:buFont typeface="Wingdings" panose="05000000000000000000" pitchFamily="2" charset="2"/>
              <a:buChar char="n"/>
            </a:pPr>
            <a:r>
              <a:rPr lang="en-US" altLang="zh-TW" sz="2400" b="1" dirty="0" smtClean="0"/>
              <a:t> </a:t>
            </a:r>
            <a:r>
              <a:rPr lang="en-US" altLang="zh-TW" sz="2400" b="1" dirty="0"/>
              <a:t>Selecting candidate </a:t>
            </a:r>
            <a:r>
              <a:rPr lang="en-US" altLang="zh-TW" sz="2400" b="1" dirty="0" smtClean="0"/>
              <a:t>base</a:t>
            </a:r>
            <a:endParaRPr lang="en-US" altLang="zh-TW" sz="2400" b="1" dirty="0"/>
          </a:p>
          <a:p>
            <a:pPr>
              <a:buFont typeface="Wingdings" panose="05000000000000000000" pitchFamily="2" charset="2"/>
              <a:buChar char="n"/>
            </a:pPr>
            <a:r>
              <a:rPr lang="en-US" altLang="zh-TW" sz="2400" b="1" dirty="0" smtClean="0"/>
              <a:t> Feature </a:t>
            </a:r>
            <a:r>
              <a:rPr lang="en-US" altLang="zh-TW" sz="2400" b="1" dirty="0"/>
              <a:t>extraction</a:t>
            </a:r>
          </a:p>
          <a:p>
            <a:pPr>
              <a:buFont typeface="Wingdings" panose="05000000000000000000" pitchFamily="2" charset="2"/>
              <a:buChar char="n"/>
            </a:pPr>
            <a:r>
              <a:rPr lang="en-US" altLang="zh-TW" sz="2400" b="1" dirty="0" smtClean="0"/>
              <a:t> Assessment </a:t>
            </a:r>
            <a:r>
              <a:rPr lang="en-US" altLang="zh-TW" sz="2400" b="1" dirty="0"/>
              <a:t>function</a:t>
            </a:r>
          </a:p>
          <a:p>
            <a:pPr>
              <a:buFont typeface="Wingdings" panose="05000000000000000000" pitchFamily="2" charset="2"/>
              <a:buChar char="n"/>
            </a:pPr>
            <a:r>
              <a:rPr lang="en-US" altLang="zh-TW" sz="2400" b="1" dirty="0" smtClean="0"/>
              <a:t> Results</a:t>
            </a:r>
            <a:endParaRPr lang="en-US" altLang="zh-TW" sz="2400" b="1" dirty="0"/>
          </a:p>
          <a:p>
            <a:pPr>
              <a:buFont typeface="Wingdings" panose="05000000000000000000" pitchFamily="2" charset="2"/>
              <a:buChar char="n"/>
            </a:pPr>
            <a:r>
              <a:rPr lang="en-US" altLang="zh-TW" sz="2400" b="1" dirty="0" smtClean="0"/>
              <a:t> Conclusion</a:t>
            </a:r>
            <a:endParaRPr lang="zh-TW" altLang="en-US" sz="2400" b="1" dirty="0"/>
          </a:p>
        </p:txBody>
      </p:sp>
      <p:sp>
        <p:nvSpPr>
          <p:cNvPr id="4" name="日期版面配置區 3"/>
          <p:cNvSpPr>
            <a:spLocks noGrp="1"/>
          </p:cNvSpPr>
          <p:nvPr>
            <p:ph type="dt" sz="half" idx="10"/>
          </p:nvPr>
        </p:nvSpPr>
        <p:spPr/>
        <p:txBody>
          <a:bodyPr/>
          <a:lstStyle/>
          <a:p>
            <a:fld id="{A943BAC0-1A4A-4F70-8F7F-50263D1EF893}" type="datetime1">
              <a:rPr lang="en-US" altLang="zh-TW" smtClean="0"/>
              <a:pPr/>
              <a:t>11/11/2013</a:t>
            </a:fld>
            <a:endParaRPr lang="en-US" dirty="0"/>
          </a:p>
        </p:txBody>
      </p:sp>
      <p:sp>
        <p:nvSpPr>
          <p:cNvPr id="6" name="投影片編號版面配置區 5"/>
          <p:cNvSpPr>
            <a:spLocks noGrp="1"/>
          </p:cNvSpPr>
          <p:nvPr>
            <p:ph type="sldNum" sz="quarter" idx="12"/>
          </p:nvPr>
        </p:nvSpPr>
        <p:spPr/>
        <p:txBody>
          <a:bodyPr/>
          <a:lstStyle/>
          <a:p>
            <a:fld id="{519954A3-9DFD-4C44-94BA-B95130A3BA1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smtClean="0"/>
              <a:t>Results</a:t>
            </a:r>
            <a:endParaRPr lang="zh-TW" altLang="en-US" sz="5400" b="1" dirty="0"/>
          </a:p>
        </p:txBody>
      </p:sp>
      <p:sp>
        <p:nvSpPr>
          <p:cNvPr id="5" name="日期版面配置區 4"/>
          <p:cNvSpPr>
            <a:spLocks noGrp="1"/>
          </p:cNvSpPr>
          <p:nvPr>
            <p:ph type="dt" sz="half" idx="10"/>
          </p:nvPr>
        </p:nvSpPr>
        <p:spPr/>
        <p:txBody>
          <a:bodyPr/>
          <a:lstStyle/>
          <a:p>
            <a:fld id="{EE8A1012-0657-4C15-9B9A-2BB19D4C9A2F}" type="datetime1">
              <a:rPr lang="en-US" altLang="zh-TW" smtClean="0"/>
              <a:pPr/>
              <a:t>11/11/2013</a:t>
            </a:fld>
            <a:endParaRPr lang="en-US" dirty="0"/>
          </a:p>
        </p:txBody>
      </p:sp>
      <p:pic>
        <p:nvPicPr>
          <p:cNvPr id="1026" name="Picture 2" descr="C:\Users\user\Desktop\擷取.PNG"/>
          <p:cNvPicPr>
            <a:picLocks noChangeAspect="1" noChangeArrowheads="1"/>
          </p:cNvPicPr>
          <p:nvPr/>
        </p:nvPicPr>
        <p:blipFill>
          <a:blip r:embed="rId2"/>
          <a:srcRect/>
          <a:stretch>
            <a:fillRect/>
          </a:stretch>
        </p:blipFill>
        <p:spPr bwMode="auto">
          <a:xfrm>
            <a:off x="1104436" y="3325092"/>
            <a:ext cx="6725055" cy="1182306"/>
          </a:xfrm>
          <a:prstGeom prst="rect">
            <a:avLst/>
          </a:prstGeom>
          <a:noFill/>
        </p:spPr>
      </p:pic>
      <p:sp>
        <p:nvSpPr>
          <p:cNvPr id="7" name="投影片編號版面配置區 6"/>
          <p:cNvSpPr>
            <a:spLocks noGrp="1"/>
          </p:cNvSpPr>
          <p:nvPr>
            <p:ph type="sldNum" sz="quarter" idx="12"/>
          </p:nvPr>
        </p:nvSpPr>
        <p:spPr/>
        <p:txBody>
          <a:bodyPr/>
          <a:lstStyle/>
          <a:p>
            <a:fld id="{519954A3-9DFD-4C44-94BA-B95130A3BA1C}" type="slidenum">
              <a:rPr lang="en-US" smtClean="0"/>
              <a:pPr/>
              <a:t>20</a:t>
            </a:fld>
            <a:endParaRPr lang="en-US" dirty="0"/>
          </a:p>
        </p:txBody>
      </p:sp>
      <p:sp>
        <p:nvSpPr>
          <p:cNvPr id="12" name="內容版面配置區 8"/>
          <p:cNvSpPr txBox="1">
            <a:spLocks noGrp="1"/>
          </p:cNvSpPr>
          <p:nvPr>
            <p:ph idx="1"/>
          </p:nvPr>
        </p:nvSpPr>
        <p:spPr>
          <a:xfrm>
            <a:off x="685800" y="2120900"/>
            <a:ext cx="7772400" cy="1154162"/>
          </a:xfrm>
          <a:prstGeom prst="rect">
            <a:avLst/>
          </a:prstGeom>
          <a:noFill/>
        </p:spPr>
        <p:txBody>
          <a:bodyPr wrap="square" rtlCol="0">
            <a:spAutoFit/>
          </a:bodyPr>
          <a:lstStyle/>
          <a:p>
            <a:pPr algn="just"/>
            <a:r>
              <a:rPr lang="en-US" altLang="zh-TW" b="1" dirty="0" smtClean="0"/>
              <a:t>Validation</a:t>
            </a:r>
          </a:p>
          <a:p>
            <a:pPr lvl="1" algn="just">
              <a:lnSpc>
                <a:spcPct val="100000"/>
              </a:lnSpc>
            </a:pPr>
            <a:r>
              <a:rPr lang="en-US" altLang="zh-TW" sz="1800" dirty="0" smtClean="0"/>
              <a:t>Prediction accuracies with different learning methods.</a:t>
            </a:r>
            <a:endParaRPr lang="zh-TW" altLang="en-US" sz="1800" dirty="0" smtClean="0"/>
          </a:p>
          <a:p>
            <a:pPr algn="just"/>
            <a:endParaRPr lang="zh-TW" altLang="en-US" dirty="0"/>
          </a:p>
        </p:txBody>
      </p:sp>
    </p:spTree>
    <p:extLst>
      <p:ext uri="{BB962C8B-B14F-4D97-AF65-F5344CB8AC3E}">
        <p14:creationId xmlns:p14="http://schemas.microsoft.com/office/powerpoint/2010/main" val="1246525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smtClean="0"/>
              <a:t>Results</a:t>
            </a:r>
            <a:endParaRPr lang="zh-TW" altLang="en-US" sz="5400" b="1" dirty="0"/>
          </a:p>
        </p:txBody>
      </p:sp>
      <p:sp>
        <p:nvSpPr>
          <p:cNvPr id="5" name="日期版面配置區 4"/>
          <p:cNvSpPr>
            <a:spLocks noGrp="1"/>
          </p:cNvSpPr>
          <p:nvPr>
            <p:ph type="dt" sz="half" idx="10"/>
          </p:nvPr>
        </p:nvSpPr>
        <p:spPr/>
        <p:txBody>
          <a:bodyPr/>
          <a:lstStyle/>
          <a:p>
            <a:fld id="{EE8A1012-0657-4C15-9B9A-2BB19D4C9A2F}"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21</a:t>
            </a:fld>
            <a:endParaRPr lang="en-US" dirty="0"/>
          </a:p>
        </p:txBody>
      </p:sp>
      <p:sp>
        <p:nvSpPr>
          <p:cNvPr id="12" name="內容版面配置區 8"/>
          <p:cNvSpPr txBox="1">
            <a:spLocks noGrp="1"/>
          </p:cNvSpPr>
          <p:nvPr>
            <p:ph idx="1"/>
          </p:nvPr>
        </p:nvSpPr>
        <p:spPr>
          <a:xfrm>
            <a:off x="685800" y="2120900"/>
            <a:ext cx="7772400" cy="369332"/>
          </a:xfrm>
          <a:prstGeom prst="rect">
            <a:avLst/>
          </a:prstGeom>
          <a:noFill/>
        </p:spPr>
        <p:txBody>
          <a:bodyPr wrap="square" rtlCol="0">
            <a:spAutoFit/>
          </a:bodyPr>
          <a:lstStyle/>
          <a:p>
            <a:r>
              <a:rPr lang="en-US" altLang="zh-TW" dirty="0" smtClean="0"/>
              <a:t>Correct upright orientations</a:t>
            </a:r>
            <a:endParaRPr lang="zh-TW" altLang="en-US" dirty="0"/>
          </a:p>
        </p:txBody>
      </p:sp>
      <p:pic>
        <p:nvPicPr>
          <p:cNvPr id="5122" name="Picture 2" descr="C:\Users\user\Desktop\擷取.PNG"/>
          <p:cNvPicPr>
            <a:picLocks noChangeAspect="1" noChangeArrowheads="1"/>
          </p:cNvPicPr>
          <p:nvPr/>
        </p:nvPicPr>
        <p:blipFill>
          <a:blip r:embed="rId2"/>
          <a:srcRect b="6507"/>
          <a:stretch>
            <a:fillRect/>
          </a:stretch>
        </p:blipFill>
        <p:spPr bwMode="auto">
          <a:xfrm>
            <a:off x="1184130" y="2623767"/>
            <a:ext cx="6736711" cy="3646404"/>
          </a:xfrm>
          <a:prstGeom prst="rect">
            <a:avLst/>
          </a:prstGeom>
          <a:noFill/>
        </p:spPr>
      </p:pic>
    </p:spTree>
    <p:extLst>
      <p:ext uri="{BB962C8B-B14F-4D97-AF65-F5344CB8AC3E}">
        <p14:creationId xmlns:p14="http://schemas.microsoft.com/office/powerpoint/2010/main" val="1246525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smtClean="0"/>
              <a:t>Results</a:t>
            </a:r>
            <a:endParaRPr lang="zh-TW" altLang="en-US" sz="5400" b="1" dirty="0"/>
          </a:p>
        </p:txBody>
      </p:sp>
      <p:sp>
        <p:nvSpPr>
          <p:cNvPr id="5" name="日期版面配置區 4"/>
          <p:cNvSpPr>
            <a:spLocks noGrp="1"/>
          </p:cNvSpPr>
          <p:nvPr>
            <p:ph type="dt" sz="half" idx="10"/>
          </p:nvPr>
        </p:nvSpPr>
        <p:spPr/>
        <p:txBody>
          <a:bodyPr/>
          <a:lstStyle/>
          <a:p>
            <a:fld id="{EE8A1012-0657-4C15-9B9A-2BB19D4C9A2F}"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22</a:t>
            </a:fld>
            <a:endParaRPr lang="en-US" dirty="0"/>
          </a:p>
        </p:txBody>
      </p:sp>
      <p:sp>
        <p:nvSpPr>
          <p:cNvPr id="12" name="內容版面配置區 8"/>
          <p:cNvSpPr txBox="1">
            <a:spLocks noGrp="1"/>
          </p:cNvSpPr>
          <p:nvPr>
            <p:ph idx="1"/>
          </p:nvPr>
        </p:nvSpPr>
        <p:spPr>
          <a:xfrm>
            <a:off x="685800" y="2120900"/>
            <a:ext cx="7772400" cy="669927"/>
          </a:xfrm>
          <a:prstGeom prst="rect">
            <a:avLst/>
          </a:prstGeom>
          <a:noFill/>
        </p:spPr>
        <p:txBody>
          <a:bodyPr wrap="square" rtlCol="0">
            <a:spAutoFit/>
          </a:bodyPr>
          <a:lstStyle/>
          <a:p>
            <a:r>
              <a:rPr lang="en-US" altLang="zh-TW" dirty="0" smtClean="0"/>
              <a:t>Incorrect upright orientations</a:t>
            </a:r>
          </a:p>
          <a:p>
            <a:pPr lvl="1"/>
            <a:r>
              <a:rPr lang="en-US" altLang="zh-TW" dirty="0" smtClean="0"/>
              <a:t>Misorient about 10% of the models tested.</a:t>
            </a:r>
            <a:endParaRPr lang="zh-TW" altLang="en-US" dirty="0"/>
          </a:p>
        </p:txBody>
      </p:sp>
      <p:pic>
        <p:nvPicPr>
          <p:cNvPr id="6146" name="Picture 2" descr="C:\Users\user\Desktop\擷取4.PNG"/>
          <p:cNvPicPr>
            <a:picLocks noChangeAspect="1" noChangeArrowheads="1"/>
          </p:cNvPicPr>
          <p:nvPr/>
        </p:nvPicPr>
        <p:blipFill>
          <a:blip r:embed="rId2"/>
          <a:srcRect b="18432"/>
          <a:stretch>
            <a:fillRect/>
          </a:stretch>
        </p:blipFill>
        <p:spPr bwMode="auto">
          <a:xfrm>
            <a:off x="1076840" y="3158838"/>
            <a:ext cx="6840845" cy="2743200"/>
          </a:xfrm>
          <a:prstGeom prst="rect">
            <a:avLst/>
          </a:prstGeom>
          <a:noFill/>
        </p:spPr>
      </p:pic>
    </p:spTree>
    <p:extLst>
      <p:ext uri="{BB962C8B-B14F-4D97-AF65-F5344CB8AC3E}">
        <p14:creationId xmlns:p14="http://schemas.microsoft.com/office/powerpoint/2010/main" val="1246525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smtClean="0"/>
              <a:t>Results</a:t>
            </a:r>
            <a:endParaRPr lang="zh-TW" altLang="en-US" sz="5400" b="1" dirty="0"/>
          </a:p>
        </p:txBody>
      </p:sp>
      <p:sp>
        <p:nvSpPr>
          <p:cNvPr id="5" name="日期版面配置區 4"/>
          <p:cNvSpPr>
            <a:spLocks noGrp="1"/>
          </p:cNvSpPr>
          <p:nvPr>
            <p:ph type="dt" sz="half" idx="10"/>
          </p:nvPr>
        </p:nvSpPr>
        <p:spPr/>
        <p:txBody>
          <a:bodyPr/>
          <a:lstStyle/>
          <a:p>
            <a:fld id="{EE8A1012-0657-4C15-9B9A-2BB19D4C9A2F}"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23</a:t>
            </a:fld>
            <a:endParaRPr lang="en-US" dirty="0"/>
          </a:p>
        </p:txBody>
      </p:sp>
      <p:sp>
        <p:nvSpPr>
          <p:cNvPr id="12" name="內容版面配置區 8"/>
          <p:cNvSpPr txBox="1">
            <a:spLocks noGrp="1"/>
          </p:cNvSpPr>
          <p:nvPr>
            <p:ph idx="1"/>
          </p:nvPr>
        </p:nvSpPr>
        <p:spPr>
          <a:xfrm>
            <a:off x="685800" y="2120900"/>
            <a:ext cx="7772400" cy="1023870"/>
          </a:xfrm>
          <a:prstGeom prst="rect">
            <a:avLst/>
          </a:prstGeom>
          <a:noFill/>
        </p:spPr>
        <p:txBody>
          <a:bodyPr wrap="square" rtlCol="0">
            <a:spAutoFit/>
          </a:bodyPr>
          <a:lstStyle/>
          <a:p>
            <a:r>
              <a:rPr lang="en-US" altLang="zh-TW" b="1" dirty="0" smtClean="0"/>
              <a:t>Validation</a:t>
            </a:r>
          </a:p>
          <a:p>
            <a:pPr lvl="1">
              <a:lnSpc>
                <a:spcPct val="100000"/>
              </a:lnSpc>
            </a:pPr>
            <a:r>
              <a:rPr lang="en-US" altLang="zh-TW" dirty="0" smtClean="0"/>
              <a:t>Average model statics and timing</a:t>
            </a:r>
          </a:p>
          <a:p>
            <a:pPr lvl="1"/>
            <a:endParaRPr lang="en-US" altLang="zh-TW" b="1" dirty="0" smtClean="0"/>
          </a:p>
        </p:txBody>
      </p:sp>
      <p:pic>
        <p:nvPicPr>
          <p:cNvPr id="4098" name="Picture 2" descr="C:\Users\user\Desktop\擷取2.PNG"/>
          <p:cNvPicPr>
            <a:picLocks noChangeAspect="1" noChangeArrowheads="1"/>
          </p:cNvPicPr>
          <p:nvPr/>
        </p:nvPicPr>
        <p:blipFill>
          <a:blip r:embed="rId2"/>
          <a:srcRect l="222" b="25079"/>
          <a:stretch>
            <a:fillRect/>
          </a:stretch>
        </p:blipFill>
        <p:spPr bwMode="auto">
          <a:xfrm>
            <a:off x="1080653" y="3123210"/>
            <a:ext cx="6967973" cy="1520042"/>
          </a:xfrm>
          <a:prstGeom prst="rect">
            <a:avLst/>
          </a:prstGeom>
          <a:noFill/>
        </p:spPr>
      </p:pic>
    </p:spTree>
    <p:extLst>
      <p:ext uri="{BB962C8B-B14F-4D97-AF65-F5344CB8AC3E}">
        <p14:creationId xmlns:p14="http://schemas.microsoft.com/office/powerpoint/2010/main" val="124652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b="1" dirty="0" smtClean="0"/>
              <a:t>Conclusion</a:t>
            </a:r>
            <a:endParaRPr lang="zh-TW" altLang="en-US" sz="5400" b="1" dirty="0"/>
          </a:p>
        </p:txBody>
      </p:sp>
      <p:sp>
        <p:nvSpPr>
          <p:cNvPr id="3" name="內容版面配置區 2"/>
          <p:cNvSpPr>
            <a:spLocks noGrp="1"/>
          </p:cNvSpPr>
          <p:nvPr>
            <p:ph idx="1"/>
          </p:nvPr>
        </p:nvSpPr>
        <p:spPr/>
        <p:txBody>
          <a:bodyPr/>
          <a:lstStyle/>
          <a:p>
            <a:pPr algn="just"/>
            <a:r>
              <a:rPr lang="en-US" altLang="zh-TW" dirty="0" smtClean="0"/>
              <a:t>Provide an effective solution to upright problem.</a:t>
            </a:r>
          </a:p>
          <a:p>
            <a:pPr algn="just"/>
            <a:r>
              <a:rPr lang="en-US" altLang="zh-TW" dirty="0" smtClean="0"/>
              <a:t>By selecting the best orientation form a small set of candidates determined from model geometry alone.</a:t>
            </a:r>
          </a:p>
          <a:p>
            <a:pPr algn="just"/>
            <a:r>
              <a:rPr lang="en-US" altLang="zh-TW" dirty="0" smtClean="0"/>
              <a:t>Theoretically, it might be possible to further improve prediction accuracy by exploring additional geometric attributes.</a:t>
            </a:r>
          </a:p>
          <a:p>
            <a:pPr algn="just"/>
            <a:endParaRPr lang="zh-TW" altLang="en-US" dirty="0"/>
          </a:p>
        </p:txBody>
      </p:sp>
      <p:sp>
        <p:nvSpPr>
          <p:cNvPr id="4" name="日期版面配置區 3"/>
          <p:cNvSpPr>
            <a:spLocks noGrp="1"/>
          </p:cNvSpPr>
          <p:nvPr>
            <p:ph type="dt" sz="half" idx="10"/>
          </p:nvPr>
        </p:nvSpPr>
        <p:spPr/>
        <p:txBody>
          <a:bodyPr/>
          <a:lstStyle/>
          <a:p>
            <a:fld id="{D1FE7134-E9A2-494E-8B88-EE73C3EBE51B}" type="datetime1">
              <a:rPr lang="en-US" altLang="zh-TW" smtClean="0"/>
              <a:pPr/>
              <a:t>11/11/2013</a:t>
            </a:fld>
            <a:endParaRPr lang="en-US" dirty="0"/>
          </a:p>
        </p:txBody>
      </p:sp>
      <p:sp>
        <p:nvSpPr>
          <p:cNvPr id="5" name="投影片編號版面配置區 4"/>
          <p:cNvSpPr>
            <a:spLocks noGrp="1"/>
          </p:cNvSpPr>
          <p:nvPr>
            <p:ph type="sldNum" sz="quarter" idx="12"/>
          </p:nvPr>
        </p:nvSpPr>
        <p:spPr/>
        <p:txBody>
          <a:bodyPr/>
          <a:lstStyle/>
          <a:p>
            <a:fld id="{519954A3-9DFD-4C44-94BA-B95130A3BA1C}" type="slidenum">
              <a:rPr lang="en-US" smtClean="0"/>
              <a:pPr/>
              <a:t>24</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a:t>Introduction</a:t>
            </a:r>
            <a:endParaRPr lang="zh-TW" altLang="en-US" sz="5400" b="1" dirty="0"/>
          </a:p>
        </p:txBody>
      </p:sp>
      <p:sp>
        <p:nvSpPr>
          <p:cNvPr id="3" name="內容版面配置區 2"/>
          <p:cNvSpPr>
            <a:spLocks noGrp="1"/>
          </p:cNvSpPr>
          <p:nvPr>
            <p:ph idx="1"/>
          </p:nvPr>
        </p:nvSpPr>
        <p:spPr/>
        <p:txBody>
          <a:bodyPr vert="horz" lIns="91440" tIns="45720" rIns="91440" bIns="45720" rtlCol="0">
            <a:normAutofit/>
          </a:bodyPr>
          <a:lstStyle/>
          <a:p>
            <a:pPr algn="just"/>
            <a:r>
              <a:rPr lang="en-US" altLang="zh-TW" sz="2400" dirty="0" smtClean="0"/>
              <a:t>Automatic detection of upright orientation for commonly used 3D geometric shapes.</a:t>
            </a:r>
          </a:p>
          <a:p>
            <a:pPr algn="just"/>
            <a:r>
              <a:rPr lang="en-US" altLang="zh-TW" sz="2400" dirty="0" smtClean="0"/>
              <a:t>Infer </a:t>
            </a:r>
            <a:r>
              <a:rPr lang="en-US" altLang="zh-TW" sz="2400" dirty="0"/>
              <a:t>objects upright orientation by analyzing geometry</a:t>
            </a:r>
            <a:r>
              <a:rPr lang="en-US" altLang="zh-TW" sz="2400" dirty="0" smtClean="0"/>
              <a:t>.</a:t>
            </a:r>
          </a:p>
          <a:p>
            <a:pPr algn="just"/>
            <a:endParaRPr lang="zh-TW" altLang="en-US" sz="2800" dirty="0"/>
          </a:p>
        </p:txBody>
      </p:sp>
      <p:sp>
        <p:nvSpPr>
          <p:cNvPr id="6" name="日期版面配置區 5"/>
          <p:cNvSpPr>
            <a:spLocks noGrp="1"/>
          </p:cNvSpPr>
          <p:nvPr>
            <p:ph type="dt" sz="half" idx="10"/>
          </p:nvPr>
        </p:nvSpPr>
        <p:spPr/>
        <p:txBody>
          <a:bodyPr/>
          <a:lstStyle/>
          <a:p>
            <a:fld id="{D69EAB24-9EA5-4954-83F9-554AADDE7416}" type="datetime1">
              <a:rPr lang="en-US" altLang="zh-TW" smtClean="0"/>
              <a:pPr/>
              <a:t>11/11/2013</a:t>
            </a:fld>
            <a:endParaRPr lang="en-US" dirty="0"/>
          </a:p>
        </p:txBody>
      </p:sp>
      <p:sp>
        <p:nvSpPr>
          <p:cNvPr id="8" name="投影片編號版面配置區 7"/>
          <p:cNvSpPr>
            <a:spLocks noGrp="1"/>
          </p:cNvSpPr>
          <p:nvPr>
            <p:ph type="sldNum" sz="quarter" idx="12"/>
          </p:nvPr>
        </p:nvSpPr>
        <p:spPr/>
        <p:txBody>
          <a:bodyPr/>
          <a:lstStyle/>
          <a:p>
            <a:fld id="{519954A3-9DFD-4C44-94BA-B95130A3BA1C}" type="slidenum">
              <a:rPr lang="en-US" smtClean="0"/>
              <a:pPr/>
              <a:t>3</a:t>
            </a:fld>
            <a:endParaRPr lang="en-US" dirty="0"/>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768" y="4225968"/>
            <a:ext cx="5162463" cy="1946232"/>
          </a:xfrm>
          <a:prstGeom prst="rect">
            <a:avLst/>
          </a:prstGeom>
        </p:spPr>
      </p:pic>
    </p:spTree>
    <p:extLst>
      <p:ext uri="{BB962C8B-B14F-4D97-AF65-F5344CB8AC3E}">
        <p14:creationId xmlns:p14="http://schemas.microsoft.com/office/powerpoint/2010/main" val="111132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a:t>System Overview</a:t>
            </a:r>
            <a:endParaRPr lang="zh-TW" altLang="en-US" sz="5400" b="1" dirty="0"/>
          </a:p>
        </p:txBody>
      </p:sp>
      <p:sp>
        <p:nvSpPr>
          <p:cNvPr id="4" name="日期版面配置區 3"/>
          <p:cNvSpPr>
            <a:spLocks noGrp="1"/>
          </p:cNvSpPr>
          <p:nvPr>
            <p:ph type="dt" sz="half" idx="10"/>
          </p:nvPr>
        </p:nvSpPr>
        <p:spPr/>
        <p:txBody>
          <a:bodyPr/>
          <a:lstStyle/>
          <a:p>
            <a:fld id="{B1EBA21B-A430-43C2-BD22-5062179705C8}"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4</a:t>
            </a:fld>
            <a:endParaRPr lang="en-US" dirty="0"/>
          </a:p>
        </p:txBody>
      </p:sp>
      <p:pic>
        <p:nvPicPr>
          <p:cNvPr id="9" name="圖片 8"/>
          <p:cNvPicPr>
            <a:picLocks noChangeAspect="1"/>
          </p:cNvPicPr>
          <p:nvPr/>
        </p:nvPicPr>
        <p:blipFill rotWithShape="1">
          <a:blip r:embed="rId3">
            <a:extLst>
              <a:ext uri="{28A0092B-C50C-407E-A947-70E740481C1C}">
                <a14:useLocalDpi xmlns:a14="http://schemas.microsoft.com/office/drawing/2010/main" val="0"/>
              </a:ext>
            </a:extLst>
          </a:blip>
          <a:srcRect l="10515" t="2124" r="9651" b="2260"/>
          <a:stretch/>
        </p:blipFill>
        <p:spPr>
          <a:xfrm>
            <a:off x="3692404" y="2745388"/>
            <a:ext cx="1759191" cy="2729123"/>
          </a:xfrm>
          <a:prstGeom prst="rect">
            <a:avLst/>
          </a:prstGeom>
        </p:spPr>
      </p:pic>
    </p:spTree>
    <p:extLst>
      <p:ext uri="{BB962C8B-B14F-4D97-AF65-F5344CB8AC3E}">
        <p14:creationId xmlns:p14="http://schemas.microsoft.com/office/powerpoint/2010/main" val="349978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a:t>System Overview</a:t>
            </a:r>
            <a:endParaRPr lang="zh-TW" altLang="en-US" sz="5400" b="1" dirty="0"/>
          </a:p>
        </p:txBody>
      </p:sp>
      <p:sp>
        <p:nvSpPr>
          <p:cNvPr id="4" name="日期版面配置區 3"/>
          <p:cNvSpPr>
            <a:spLocks noGrp="1"/>
          </p:cNvSpPr>
          <p:nvPr>
            <p:ph type="dt" sz="half" idx="10"/>
          </p:nvPr>
        </p:nvSpPr>
        <p:spPr/>
        <p:txBody>
          <a:bodyPr/>
          <a:lstStyle/>
          <a:p>
            <a:fld id="{B1EBA21B-A430-43C2-BD22-5062179705C8}"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5</a:t>
            </a:fld>
            <a:endParaRPr lang="en-US" dirty="0"/>
          </a:p>
        </p:txBody>
      </p:sp>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r="57007"/>
          <a:stretch/>
        </p:blipFill>
        <p:spPr>
          <a:xfrm>
            <a:off x="279825" y="2121639"/>
            <a:ext cx="1550311" cy="1984288"/>
          </a:xfrm>
          <a:prstGeom prst="rect">
            <a:avLst/>
          </a:prstGeom>
        </p:spPr>
      </p:pic>
    </p:spTree>
    <p:extLst>
      <p:ext uri="{BB962C8B-B14F-4D97-AF65-F5344CB8AC3E}">
        <p14:creationId xmlns:p14="http://schemas.microsoft.com/office/powerpoint/2010/main" val="552767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a:t>System Overview</a:t>
            </a:r>
            <a:endParaRPr lang="zh-TW" altLang="en-US" sz="5400" b="1" dirty="0"/>
          </a:p>
        </p:txBody>
      </p:sp>
      <p:sp>
        <p:nvSpPr>
          <p:cNvPr id="4" name="日期版面配置區 3"/>
          <p:cNvSpPr>
            <a:spLocks noGrp="1"/>
          </p:cNvSpPr>
          <p:nvPr>
            <p:ph type="dt" sz="half" idx="10"/>
          </p:nvPr>
        </p:nvSpPr>
        <p:spPr/>
        <p:txBody>
          <a:bodyPr/>
          <a:lstStyle/>
          <a:p>
            <a:fld id="{B1EBA21B-A430-43C2-BD22-5062179705C8}"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6</a:t>
            </a:fld>
            <a:endParaRPr lang="en-US" dirty="0"/>
          </a:p>
        </p:txBody>
      </p:sp>
      <p:pic>
        <p:nvPicPr>
          <p:cNvPr id="8" name="圖片 7"/>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57007"/>
          <a:stretch/>
        </p:blipFill>
        <p:spPr>
          <a:xfrm>
            <a:off x="279825" y="2121639"/>
            <a:ext cx="1550311" cy="1984288"/>
          </a:xfrm>
          <a:prstGeom prst="rect">
            <a:avLst/>
          </a:prstGeom>
        </p:spPr>
      </p:pic>
      <p:pic>
        <p:nvPicPr>
          <p:cNvPr id="19" name="圖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3687" y="2247135"/>
            <a:ext cx="1218622" cy="1711253"/>
          </a:xfrm>
          <a:prstGeom prst="rect">
            <a:avLst/>
          </a:prstGeom>
        </p:spPr>
      </p:pic>
      <p:sp>
        <p:nvSpPr>
          <p:cNvPr id="28" name="向右箭號 27"/>
          <p:cNvSpPr/>
          <p:nvPr/>
        </p:nvSpPr>
        <p:spPr>
          <a:xfrm>
            <a:off x="1752070" y="2919233"/>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2" name="文字方塊 31"/>
          <p:cNvSpPr txBox="1"/>
          <p:nvPr/>
        </p:nvSpPr>
        <p:spPr>
          <a:xfrm>
            <a:off x="2208198" y="1994681"/>
            <a:ext cx="1109599" cy="253916"/>
          </a:xfrm>
          <a:prstGeom prst="rect">
            <a:avLst/>
          </a:prstGeom>
          <a:noFill/>
        </p:spPr>
        <p:txBody>
          <a:bodyPr wrap="none" rtlCol="0">
            <a:spAutoFit/>
          </a:bodyPr>
          <a:lstStyle/>
          <a:p>
            <a:r>
              <a:rPr lang="en-US" altLang="zh-TW" sz="1050" dirty="0">
                <a:solidFill>
                  <a:schemeClr val="tx1">
                    <a:lumMod val="85000"/>
                    <a:lumOff val="15000"/>
                  </a:schemeClr>
                </a:solidFill>
              </a:rPr>
              <a:t>7 candidate bases </a:t>
            </a:r>
            <a:endParaRPr lang="zh-TW" altLang="en-US" sz="1050" dirty="0">
              <a:solidFill>
                <a:schemeClr val="tx1">
                  <a:lumMod val="85000"/>
                  <a:lumOff val="15000"/>
                </a:schemeClr>
              </a:solidFill>
            </a:endParaRPr>
          </a:p>
        </p:txBody>
      </p:sp>
    </p:spTree>
    <p:extLst>
      <p:ext uri="{BB962C8B-B14F-4D97-AF65-F5344CB8AC3E}">
        <p14:creationId xmlns:p14="http://schemas.microsoft.com/office/powerpoint/2010/main" val="879150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a:t>System Overview</a:t>
            </a:r>
            <a:endParaRPr lang="zh-TW" altLang="en-US" sz="5400" b="1" dirty="0"/>
          </a:p>
        </p:txBody>
      </p:sp>
      <p:sp>
        <p:nvSpPr>
          <p:cNvPr id="4" name="日期版面配置區 3"/>
          <p:cNvSpPr>
            <a:spLocks noGrp="1"/>
          </p:cNvSpPr>
          <p:nvPr>
            <p:ph type="dt" sz="half" idx="10"/>
          </p:nvPr>
        </p:nvSpPr>
        <p:spPr/>
        <p:txBody>
          <a:bodyPr/>
          <a:lstStyle/>
          <a:p>
            <a:fld id="{B1EBA21B-A430-43C2-BD22-5062179705C8}"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7</a:t>
            </a:fld>
            <a:endParaRPr lang="en-US" dirty="0"/>
          </a:p>
        </p:txBody>
      </p:sp>
      <p:sp>
        <p:nvSpPr>
          <p:cNvPr id="37" name="向右箭號 36"/>
          <p:cNvSpPr/>
          <p:nvPr/>
        </p:nvSpPr>
        <p:spPr>
          <a:xfrm>
            <a:off x="1752070" y="2919233"/>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8" name="向右箭號 37"/>
          <p:cNvSpPr/>
          <p:nvPr/>
        </p:nvSpPr>
        <p:spPr>
          <a:xfrm>
            <a:off x="3459811" y="2919233"/>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9" name="圓角矩形 38"/>
          <p:cNvSpPr/>
          <p:nvPr/>
        </p:nvSpPr>
        <p:spPr>
          <a:xfrm>
            <a:off x="3875009" y="2528312"/>
            <a:ext cx="1498747" cy="114699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AutoNum type="circleNumWdWhitePlain"/>
            </a:pPr>
            <a:r>
              <a:rPr lang="en-US" altLang="zh-TW" sz="1600" dirty="0" smtClean="0">
                <a:solidFill>
                  <a:schemeClr val="accent1">
                    <a:lumMod val="75000"/>
                  </a:schemeClr>
                </a:solidFill>
              </a:rPr>
              <a:t>Stability</a:t>
            </a:r>
          </a:p>
          <a:p>
            <a:pPr marL="342900" indent="-342900">
              <a:buFont typeface="Wingdings" panose="05000000000000000000" pitchFamily="2" charset="2"/>
              <a:buAutoNum type="circleNumWdWhitePlain"/>
            </a:pPr>
            <a:r>
              <a:rPr lang="en-US" altLang="zh-TW" sz="1600" dirty="0" smtClean="0">
                <a:solidFill>
                  <a:schemeClr val="accent1">
                    <a:lumMod val="75000"/>
                  </a:schemeClr>
                </a:solidFill>
              </a:rPr>
              <a:t>Symmetry</a:t>
            </a:r>
          </a:p>
          <a:p>
            <a:pPr marL="342900" indent="-342900">
              <a:buFont typeface="Wingdings" panose="05000000000000000000" pitchFamily="2" charset="2"/>
              <a:buAutoNum type="circleNumWdWhitePlain"/>
            </a:pPr>
            <a:r>
              <a:rPr lang="en-US" altLang="zh-TW" sz="1600" dirty="0" smtClean="0">
                <a:solidFill>
                  <a:schemeClr val="accent1">
                    <a:lumMod val="75000"/>
                  </a:schemeClr>
                </a:solidFill>
              </a:rPr>
              <a:t>Parallelism</a:t>
            </a:r>
          </a:p>
          <a:p>
            <a:pPr marL="342900" indent="-342900">
              <a:buFont typeface="Wingdings" panose="05000000000000000000" pitchFamily="2" charset="2"/>
              <a:buAutoNum type="circleNumWdWhitePlain"/>
            </a:pPr>
            <a:r>
              <a:rPr lang="en-US" altLang="zh-TW" sz="1600" dirty="0" smtClean="0">
                <a:solidFill>
                  <a:schemeClr val="accent1">
                    <a:lumMod val="75000"/>
                  </a:schemeClr>
                </a:solidFill>
              </a:rPr>
              <a:t>Visibility</a:t>
            </a:r>
          </a:p>
        </p:txBody>
      </p:sp>
      <p:pic>
        <p:nvPicPr>
          <p:cNvPr id="43" name="圖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687" y="2245405"/>
            <a:ext cx="1218622" cy="1712811"/>
          </a:xfrm>
          <a:prstGeom prst="rect">
            <a:avLst/>
          </a:prstGeom>
        </p:spPr>
      </p:pic>
      <p:sp>
        <p:nvSpPr>
          <p:cNvPr id="45" name="文字方塊 44"/>
          <p:cNvSpPr txBox="1"/>
          <p:nvPr/>
        </p:nvSpPr>
        <p:spPr>
          <a:xfrm>
            <a:off x="2208198" y="1994681"/>
            <a:ext cx="1109599" cy="253916"/>
          </a:xfrm>
          <a:prstGeom prst="rect">
            <a:avLst/>
          </a:prstGeom>
          <a:noFill/>
        </p:spPr>
        <p:txBody>
          <a:bodyPr wrap="none" rtlCol="0">
            <a:spAutoFit/>
          </a:bodyPr>
          <a:lstStyle/>
          <a:p>
            <a:r>
              <a:rPr lang="en-US" altLang="zh-TW" sz="1050" dirty="0">
                <a:solidFill>
                  <a:schemeClr val="tx1">
                    <a:lumMod val="85000"/>
                    <a:lumOff val="15000"/>
                  </a:schemeClr>
                </a:solidFill>
              </a:rPr>
              <a:t>7 candidate bases </a:t>
            </a:r>
            <a:endParaRPr lang="zh-TW" altLang="en-US" sz="1050" dirty="0">
              <a:solidFill>
                <a:schemeClr val="tx1">
                  <a:lumMod val="85000"/>
                  <a:lumOff val="15000"/>
                </a:schemeClr>
              </a:solidFill>
            </a:endParaRPr>
          </a:p>
        </p:txBody>
      </p:sp>
      <p:pic>
        <p:nvPicPr>
          <p:cNvPr id="46" name="圖片 45"/>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60301"/>
          <a:stretch/>
        </p:blipFill>
        <p:spPr>
          <a:xfrm>
            <a:off x="279825" y="2121639"/>
            <a:ext cx="1431529" cy="1984288"/>
          </a:xfrm>
          <a:prstGeom prst="rect">
            <a:avLst/>
          </a:prstGeom>
        </p:spPr>
      </p:pic>
    </p:spTree>
    <p:extLst>
      <p:ext uri="{BB962C8B-B14F-4D97-AF65-F5344CB8AC3E}">
        <p14:creationId xmlns:p14="http://schemas.microsoft.com/office/powerpoint/2010/main" val="2167449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a:t>System Overview</a:t>
            </a:r>
            <a:endParaRPr lang="zh-TW" altLang="en-US" sz="5400" b="1" dirty="0"/>
          </a:p>
        </p:txBody>
      </p:sp>
      <p:sp>
        <p:nvSpPr>
          <p:cNvPr id="4" name="日期版面配置區 3"/>
          <p:cNvSpPr>
            <a:spLocks noGrp="1"/>
          </p:cNvSpPr>
          <p:nvPr>
            <p:ph type="dt" sz="half" idx="10"/>
          </p:nvPr>
        </p:nvSpPr>
        <p:spPr/>
        <p:txBody>
          <a:bodyPr/>
          <a:lstStyle/>
          <a:p>
            <a:fld id="{B1EBA21B-A430-43C2-BD22-5062179705C8}"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8</a:t>
            </a:fld>
            <a:endParaRPr lang="en-US" dirty="0"/>
          </a:p>
        </p:txBody>
      </p:sp>
      <p:pic>
        <p:nvPicPr>
          <p:cNvPr id="23" name="圖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687" y="2245405"/>
            <a:ext cx="1218622" cy="1712811"/>
          </a:xfrm>
          <a:prstGeom prst="rect">
            <a:avLst/>
          </a:prstGeom>
        </p:spPr>
      </p:pic>
      <p:sp>
        <p:nvSpPr>
          <p:cNvPr id="26" name="向右箭號 25"/>
          <p:cNvSpPr/>
          <p:nvPr/>
        </p:nvSpPr>
        <p:spPr>
          <a:xfrm>
            <a:off x="1752070" y="2919233"/>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7" name="向右箭號 26"/>
          <p:cNvSpPr/>
          <p:nvPr/>
        </p:nvSpPr>
        <p:spPr>
          <a:xfrm>
            <a:off x="3459811" y="2919233"/>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8" name="圓角矩形 27"/>
          <p:cNvSpPr/>
          <p:nvPr/>
        </p:nvSpPr>
        <p:spPr>
          <a:xfrm>
            <a:off x="3875009" y="2528312"/>
            <a:ext cx="1498747" cy="1146995"/>
          </a:xfrm>
          <a:prstGeom prst="round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Stability</a:t>
            </a:r>
          </a:p>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Symmetry</a:t>
            </a:r>
          </a:p>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Parallelism</a:t>
            </a:r>
          </a:p>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Visibility</a:t>
            </a:r>
          </a:p>
        </p:txBody>
      </p:sp>
      <p:sp>
        <p:nvSpPr>
          <p:cNvPr id="29" name="向右箭號 28"/>
          <p:cNvSpPr/>
          <p:nvPr/>
        </p:nvSpPr>
        <p:spPr>
          <a:xfrm rot="5400000">
            <a:off x="4460383" y="3956471"/>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0" name="文字方塊 29"/>
          <p:cNvSpPr txBox="1"/>
          <p:nvPr/>
        </p:nvSpPr>
        <p:spPr>
          <a:xfrm>
            <a:off x="3736698" y="4309493"/>
            <a:ext cx="1840568" cy="338554"/>
          </a:xfrm>
          <a:prstGeom prst="rect">
            <a:avLst/>
          </a:prstGeom>
          <a:noFill/>
        </p:spPr>
        <p:txBody>
          <a:bodyPr wrap="none" rtlCol="0">
            <a:spAutoFit/>
          </a:bodyPr>
          <a:lstStyle/>
          <a:p>
            <a:r>
              <a:rPr lang="en-US" altLang="zh-TW" sz="1600" b="1" dirty="0" smtClean="0">
                <a:solidFill>
                  <a:schemeClr val="accent1">
                    <a:lumMod val="75000"/>
                  </a:schemeClr>
                </a:solidFill>
              </a:rPr>
              <a:t>Assessment Function</a:t>
            </a:r>
            <a:endParaRPr lang="zh-TW" altLang="en-US" sz="1600" b="1" dirty="0">
              <a:solidFill>
                <a:schemeClr val="accent1">
                  <a:lumMod val="75000"/>
                </a:schemeClr>
              </a:solidFill>
            </a:endParaRPr>
          </a:p>
        </p:txBody>
      </p:sp>
      <p:sp>
        <p:nvSpPr>
          <p:cNvPr id="31" name="圓角矩形 30"/>
          <p:cNvSpPr/>
          <p:nvPr/>
        </p:nvSpPr>
        <p:spPr>
          <a:xfrm>
            <a:off x="3876208" y="4648047"/>
            <a:ext cx="1542578" cy="900785"/>
          </a:xfrm>
          <a:prstGeom prst="round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1600" dirty="0" smtClean="0">
                <a:solidFill>
                  <a:schemeClr val="bg1"/>
                </a:solidFill>
              </a:rPr>
              <a:t>Random Forest</a:t>
            </a:r>
          </a:p>
          <a:p>
            <a:pPr algn="ctr"/>
            <a:r>
              <a:rPr lang="en-US" altLang="zh-TW" sz="1600" dirty="0" smtClean="0">
                <a:solidFill>
                  <a:schemeClr val="bg1"/>
                </a:solidFill>
              </a:rPr>
              <a:t>+</a:t>
            </a:r>
          </a:p>
          <a:p>
            <a:pPr algn="ctr"/>
            <a:r>
              <a:rPr lang="en-US" altLang="zh-TW" sz="1600" dirty="0" smtClean="0">
                <a:solidFill>
                  <a:schemeClr val="bg1"/>
                </a:solidFill>
              </a:rPr>
              <a:t>SVM</a:t>
            </a:r>
          </a:p>
        </p:txBody>
      </p:sp>
      <p:sp>
        <p:nvSpPr>
          <p:cNvPr id="34" name="文字方塊 33"/>
          <p:cNvSpPr txBox="1"/>
          <p:nvPr/>
        </p:nvSpPr>
        <p:spPr>
          <a:xfrm>
            <a:off x="2208198" y="1994681"/>
            <a:ext cx="1109599" cy="253916"/>
          </a:xfrm>
          <a:prstGeom prst="rect">
            <a:avLst/>
          </a:prstGeom>
          <a:noFill/>
        </p:spPr>
        <p:txBody>
          <a:bodyPr wrap="none" rtlCol="0">
            <a:spAutoFit/>
          </a:bodyPr>
          <a:lstStyle/>
          <a:p>
            <a:r>
              <a:rPr lang="en-US" altLang="zh-TW" sz="1050" dirty="0">
                <a:solidFill>
                  <a:schemeClr val="tx1">
                    <a:lumMod val="85000"/>
                    <a:lumOff val="15000"/>
                  </a:schemeClr>
                </a:solidFill>
              </a:rPr>
              <a:t>7 candidate bases </a:t>
            </a:r>
            <a:endParaRPr lang="zh-TW" altLang="en-US" sz="1050" dirty="0">
              <a:solidFill>
                <a:schemeClr val="tx1">
                  <a:lumMod val="85000"/>
                  <a:lumOff val="15000"/>
                </a:schemeClr>
              </a:solidFill>
            </a:endParaRPr>
          </a:p>
        </p:txBody>
      </p:sp>
      <p:pic>
        <p:nvPicPr>
          <p:cNvPr id="35" name="圖片 34"/>
          <p:cNvPicPr>
            <a:picLocks noChangeAspect="1"/>
          </p:cNvPicPr>
          <p:nvPr/>
        </p:nvPicPr>
        <p:blipFill rotWithShape="1">
          <a:blip r:embed="rId4">
            <a:extLst>
              <a:ext uri="{28A0092B-C50C-407E-A947-70E740481C1C}">
                <a14:useLocalDpi xmlns:a14="http://schemas.microsoft.com/office/drawing/2010/main" val="0"/>
              </a:ext>
            </a:extLst>
          </a:blip>
          <a:srcRect r="60301"/>
          <a:stretch/>
        </p:blipFill>
        <p:spPr>
          <a:xfrm>
            <a:off x="279825" y="2121639"/>
            <a:ext cx="1431529" cy="1984288"/>
          </a:xfrm>
          <a:prstGeom prst="rect">
            <a:avLst/>
          </a:prstGeom>
        </p:spPr>
      </p:pic>
    </p:spTree>
    <p:extLst>
      <p:ext uri="{BB962C8B-B14F-4D97-AF65-F5344CB8AC3E}">
        <p14:creationId xmlns:p14="http://schemas.microsoft.com/office/powerpoint/2010/main" val="416643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sz="5400" b="1" dirty="0"/>
              <a:t>System Overview</a:t>
            </a:r>
            <a:endParaRPr lang="zh-TW" altLang="en-US" sz="5400" b="1" dirty="0"/>
          </a:p>
        </p:txBody>
      </p:sp>
      <p:sp>
        <p:nvSpPr>
          <p:cNvPr id="4" name="日期版面配置區 3"/>
          <p:cNvSpPr>
            <a:spLocks noGrp="1"/>
          </p:cNvSpPr>
          <p:nvPr>
            <p:ph type="dt" sz="half" idx="10"/>
          </p:nvPr>
        </p:nvSpPr>
        <p:spPr/>
        <p:txBody>
          <a:bodyPr/>
          <a:lstStyle/>
          <a:p>
            <a:fld id="{B1EBA21B-A430-43C2-BD22-5062179705C8}" type="datetime1">
              <a:rPr lang="en-US" altLang="zh-TW" smtClean="0"/>
              <a:pPr/>
              <a:t>11/11/2013</a:t>
            </a:fld>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pPr/>
              <a:t>9</a:t>
            </a:fld>
            <a:endParaRPr lang="en-US" dirty="0"/>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687" y="2245405"/>
            <a:ext cx="1218622" cy="1712811"/>
          </a:xfrm>
          <a:prstGeom prst="rect">
            <a:avLst/>
          </a:prstGeom>
        </p:spPr>
      </p:pic>
      <p:sp>
        <p:nvSpPr>
          <p:cNvPr id="15" name="向右箭號 14"/>
          <p:cNvSpPr/>
          <p:nvPr/>
        </p:nvSpPr>
        <p:spPr>
          <a:xfrm>
            <a:off x="1752070" y="2919233"/>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6" name="向右箭號 15"/>
          <p:cNvSpPr/>
          <p:nvPr/>
        </p:nvSpPr>
        <p:spPr>
          <a:xfrm>
            <a:off x="3459811" y="2919233"/>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 name="圓角矩形 4"/>
          <p:cNvSpPr/>
          <p:nvPr/>
        </p:nvSpPr>
        <p:spPr>
          <a:xfrm>
            <a:off x="3875009" y="2528312"/>
            <a:ext cx="1498747" cy="1146995"/>
          </a:xfrm>
          <a:prstGeom prst="round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Stability</a:t>
            </a:r>
          </a:p>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Symmetry</a:t>
            </a:r>
          </a:p>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Parallelism</a:t>
            </a:r>
          </a:p>
          <a:p>
            <a:pPr marL="342900" indent="-342900">
              <a:buFont typeface="Wingdings" panose="05000000000000000000" pitchFamily="2" charset="2"/>
              <a:buAutoNum type="circleNumWdWhitePlain"/>
            </a:pPr>
            <a:r>
              <a:rPr lang="en-US" altLang="zh-TW" sz="1600" dirty="0" smtClean="0">
                <a:solidFill>
                  <a:schemeClr val="tx1">
                    <a:lumMod val="85000"/>
                    <a:lumOff val="15000"/>
                  </a:schemeClr>
                </a:solidFill>
              </a:rPr>
              <a:t>Visibility</a:t>
            </a:r>
          </a:p>
        </p:txBody>
      </p:sp>
      <p:sp>
        <p:nvSpPr>
          <p:cNvPr id="18" name="向右箭號 17"/>
          <p:cNvSpPr/>
          <p:nvPr/>
        </p:nvSpPr>
        <p:spPr>
          <a:xfrm rot="5400000">
            <a:off x="4460383" y="3956471"/>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 name="文字方塊 5"/>
          <p:cNvSpPr txBox="1"/>
          <p:nvPr/>
        </p:nvSpPr>
        <p:spPr>
          <a:xfrm>
            <a:off x="3736698" y="4309493"/>
            <a:ext cx="1840568" cy="338554"/>
          </a:xfrm>
          <a:prstGeom prst="rect">
            <a:avLst/>
          </a:prstGeom>
          <a:noFill/>
        </p:spPr>
        <p:txBody>
          <a:bodyPr wrap="none" rtlCol="0">
            <a:spAutoFit/>
          </a:bodyPr>
          <a:lstStyle/>
          <a:p>
            <a:r>
              <a:rPr lang="en-US" altLang="zh-TW" sz="1600" b="1" dirty="0" smtClean="0">
                <a:solidFill>
                  <a:schemeClr val="tx1">
                    <a:lumMod val="75000"/>
                    <a:lumOff val="25000"/>
                  </a:schemeClr>
                </a:solidFill>
              </a:rPr>
              <a:t>Assessment Function</a:t>
            </a:r>
            <a:endParaRPr lang="zh-TW" altLang="en-US" sz="1600" b="1" dirty="0">
              <a:solidFill>
                <a:schemeClr val="tx1">
                  <a:lumMod val="75000"/>
                  <a:lumOff val="25000"/>
                </a:schemeClr>
              </a:solidFill>
            </a:endParaRPr>
          </a:p>
        </p:txBody>
      </p:sp>
      <p:sp>
        <p:nvSpPr>
          <p:cNvPr id="19" name="圓角矩形 18"/>
          <p:cNvSpPr/>
          <p:nvPr/>
        </p:nvSpPr>
        <p:spPr>
          <a:xfrm>
            <a:off x="3876208" y="4648047"/>
            <a:ext cx="1542578" cy="900785"/>
          </a:xfrm>
          <a:prstGeom prst="round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altLang="zh-TW" sz="1600" dirty="0" smtClean="0">
                <a:solidFill>
                  <a:schemeClr val="tx1">
                    <a:lumMod val="75000"/>
                    <a:lumOff val="25000"/>
                  </a:schemeClr>
                </a:solidFill>
              </a:rPr>
              <a:t>Random Forest</a:t>
            </a:r>
          </a:p>
          <a:p>
            <a:pPr algn="ctr"/>
            <a:r>
              <a:rPr lang="en-US" altLang="zh-TW" sz="1600" dirty="0" smtClean="0">
                <a:solidFill>
                  <a:schemeClr val="tx1">
                    <a:lumMod val="75000"/>
                    <a:lumOff val="25000"/>
                  </a:schemeClr>
                </a:solidFill>
              </a:rPr>
              <a:t>+</a:t>
            </a:r>
          </a:p>
          <a:p>
            <a:pPr algn="ctr"/>
            <a:r>
              <a:rPr lang="en-US" altLang="zh-TW" sz="1600" dirty="0" smtClean="0">
                <a:solidFill>
                  <a:schemeClr val="tx1">
                    <a:lumMod val="75000"/>
                    <a:lumOff val="25000"/>
                  </a:schemeClr>
                </a:solidFill>
              </a:rPr>
              <a:t>SVM</a:t>
            </a:r>
          </a:p>
        </p:txBody>
      </p:sp>
      <p:pic>
        <p:nvPicPr>
          <p:cNvPr id="21" name="圖片 20"/>
          <p:cNvPicPr>
            <a:picLocks noChangeAspect="1"/>
          </p:cNvPicPr>
          <p:nvPr/>
        </p:nvPicPr>
        <p:blipFill rotWithShape="1">
          <a:blip r:embed="rId4">
            <a:extLst>
              <a:ext uri="{28A0092B-C50C-407E-A947-70E740481C1C}">
                <a14:useLocalDpi xmlns:a14="http://schemas.microsoft.com/office/drawing/2010/main" val="0"/>
              </a:ext>
            </a:extLst>
          </a:blip>
          <a:srcRect t="13652"/>
          <a:stretch/>
        </p:blipFill>
        <p:spPr>
          <a:xfrm>
            <a:off x="6023942" y="4291638"/>
            <a:ext cx="2626410" cy="1678072"/>
          </a:xfrm>
          <a:prstGeom prst="rect">
            <a:avLst/>
          </a:prstGeom>
        </p:spPr>
      </p:pic>
      <p:sp>
        <p:nvSpPr>
          <p:cNvPr id="22" name="向右箭號 21"/>
          <p:cNvSpPr/>
          <p:nvPr/>
        </p:nvSpPr>
        <p:spPr>
          <a:xfrm>
            <a:off x="5595341" y="5007150"/>
            <a:ext cx="327696" cy="182578"/>
          </a:xfrm>
          <a:prstGeom prst="rightArrow">
            <a:avLst>
              <a:gd name="adj1" fmla="val 50000"/>
              <a:gd name="adj2" fmla="val 5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7" name="文字方塊 16"/>
          <p:cNvSpPr txBox="1"/>
          <p:nvPr/>
        </p:nvSpPr>
        <p:spPr>
          <a:xfrm>
            <a:off x="2208198" y="1994681"/>
            <a:ext cx="1109599" cy="253916"/>
          </a:xfrm>
          <a:prstGeom prst="rect">
            <a:avLst/>
          </a:prstGeom>
          <a:noFill/>
        </p:spPr>
        <p:txBody>
          <a:bodyPr wrap="none" rtlCol="0">
            <a:spAutoFit/>
          </a:bodyPr>
          <a:lstStyle/>
          <a:p>
            <a:r>
              <a:rPr lang="en-US" altLang="zh-TW" sz="1050" dirty="0">
                <a:solidFill>
                  <a:schemeClr val="tx1">
                    <a:lumMod val="85000"/>
                    <a:lumOff val="15000"/>
                  </a:schemeClr>
                </a:solidFill>
              </a:rPr>
              <a:t>7 candidate bases </a:t>
            </a:r>
            <a:endParaRPr lang="zh-TW" altLang="en-US" sz="1050" dirty="0">
              <a:solidFill>
                <a:schemeClr val="tx1">
                  <a:lumMod val="85000"/>
                  <a:lumOff val="15000"/>
                </a:schemeClr>
              </a:solidFill>
            </a:endParaRPr>
          </a:p>
        </p:txBody>
      </p:sp>
      <p:pic>
        <p:nvPicPr>
          <p:cNvPr id="20" name="圖片 19"/>
          <p:cNvPicPr>
            <a:picLocks noChangeAspect="1"/>
          </p:cNvPicPr>
          <p:nvPr/>
        </p:nvPicPr>
        <p:blipFill rotWithShape="1">
          <a:blip r:embed="rId5">
            <a:extLst>
              <a:ext uri="{28A0092B-C50C-407E-A947-70E740481C1C}">
                <a14:useLocalDpi xmlns:a14="http://schemas.microsoft.com/office/drawing/2010/main" val="0"/>
              </a:ext>
            </a:extLst>
          </a:blip>
          <a:srcRect r="60301"/>
          <a:stretch/>
        </p:blipFill>
        <p:spPr>
          <a:xfrm>
            <a:off x="279825" y="2121639"/>
            <a:ext cx="1431529" cy="1984288"/>
          </a:xfrm>
          <a:prstGeom prst="rect">
            <a:avLst/>
          </a:prstGeom>
        </p:spPr>
      </p:pic>
    </p:spTree>
    <p:extLst>
      <p:ext uri="{BB962C8B-B14F-4D97-AF65-F5344CB8AC3E}">
        <p14:creationId xmlns:p14="http://schemas.microsoft.com/office/powerpoint/2010/main" val="115791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綠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木刻字型">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TC103090434[[fn=木頭類型]]</Template>
  <TotalTime>8133</TotalTime>
  <Words>825</Words>
  <Application>Microsoft Office PowerPoint</Application>
  <PresentationFormat>如螢幕大小 (4:3)</PresentationFormat>
  <Paragraphs>187</Paragraphs>
  <Slides>24</Slides>
  <Notes>14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24</vt:i4>
      </vt:variant>
    </vt:vector>
  </HeadingPairs>
  <TitlesOfParts>
    <vt:vector size="33" baseType="lpstr">
      <vt:lpstr>Rockwell</vt:lpstr>
      <vt:lpstr>Rockwell Condensed</vt:lpstr>
      <vt:lpstr>微軟正黑體</vt:lpstr>
      <vt:lpstr>新細明體</vt:lpstr>
      <vt:lpstr>標楷體</vt:lpstr>
      <vt:lpstr>Calibri</vt:lpstr>
      <vt:lpstr>Cambria</vt:lpstr>
      <vt:lpstr>Wingdings</vt:lpstr>
      <vt:lpstr>木刻字型</vt:lpstr>
      <vt:lpstr>Upright Orientation  of  Man-Made Objects</vt:lpstr>
      <vt:lpstr>Outline</vt:lpstr>
      <vt:lpstr>Introduction</vt:lpstr>
      <vt:lpstr>System Overview</vt:lpstr>
      <vt:lpstr>System Overview</vt:lpstr>
      <vt:lpstr>System Overview</vt:lpstr>
      <vt:lpstr>System Overview</vt:lpstr>
      <vt:lpstr>System Overview</vt:lpstr>
      <vt:lpstr>System Overview</vt:lpstr>
      <vt:lpstr>Selecting candidate base</vt:lpstr>
      <vt:lpstr>Selecting candidate base</vt:lpstr>
      <vt:lpstr>Feature extraction</vt:lpstr>
      <vt:lpstr>Feature extraction</vt:lpstr>
      <vt:lpstr>Feature extraction</vt:lpstr>
      <vt:lpstr>Feature extraction</vt:lpstr>
      <vt:lpstr>Feature extraction</vt:lpstr>
      <vt:lpstr>Assessment function</vt:lpstr>
      <vt:lpstr>Assessment function</vt:lpstr>
      <vt:lpstr>Assessment function</vt:lpstr>
      <vt:lpstr>Results</vt:lpstr>
      <vt:lpstr>Results</vt:lpstr>
      <vt:lpstr>Results</vt:lpstr>
      <vt:lpstr>Results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mengru</dc:creator>
  <cp:lastModifiedBy>mengru</cp:lastModifiedBy>
  <cp:revision>340</cp:revision>
  <cp:lastPrinted>2013-11-03T12:16:27Z</cp:lastPrinted>
  <dcterms:created xsi:type="dcterms:W3CDTF">2013-10-05T02:54:43Z</dcterms:created>
  <dcterms:modified xsi:type="dcterms:W3CDTF">2013-11-11T05:58:15Z</dcterms:modified>
</cp:coreProperties>
</file>